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0693400" cy="7562850"/>
  <p:notesSz cx="10693400" cy="75628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26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w</a:t>
            </a:r>
            <a:r>
              <a:rPr spc="-140" dirty="0"/>
              <a:t> </a:t>
            </a:r>
            <a:r>
              <a:rPr dirty="0"/>
              <a:t>w</a:t>
            </a:r>
            <a:r>
              <a:rPr spc="-135" dirty="0"/>
              <a:t> </a:t>
            </a:r>
            <a:r>
              <a:rPr spc="95" dirty="0"/>
              <a:t>w.group-ipi.</a:t>
            </a:r>
            <a:r>
              <a:rPr spc="-185" dirty="0"/>
              <a:t> </a:t>
            </a:r>
            <a:r>
              <a:rPr spc="70" dirty="0"/>
              <a:t>com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C6C6C6"/>
                </a:solidFill>
                <a:latin typeface="Sanchez"/>
                <a:cs typeface="Sanchez"/>
              </a:defRPr>
            </a:lvl1pPr>
          </a:lstStyle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575756"/>
                </a:solidFill>
                <a:latin typeface="Sanchez"/>
                <a:cs typeface="Sanchez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w</a:t>
            </a:r>
            <a:r>
              <a:rPr spc="-140" dirty="0"/>
              <a:t> </a:t>
            </a:r>
            <a:r>
              <a:rPr dirty="0"/>
              <a:t>w</a:t>
            </a:r>
            <a:r>
              <a:rPr spc="-135" dirty="0"/>
              <a:t> </a:t>
            </a:r>
            <a:r>
              <a:rPr spc="95" dirty="0"/>
              <a:t>w.group-ipi.</a:t>
            </a:r>
            <a:r>
              <a:rPr spc="-185" dirty="0"/>
              <a:t> </a:t>
            </a:r>
            <a:r>
              <a:rPr spc="70" dirty="0"/>
              <a:t>com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C6C6C6"/>
                </a:solidFill>
                <a:latin typeface="Sanchez"/>
                <a:cs typeface="Sanchez"/>
              </a:defRPr>
            </a:lvl1pPr>
          </a:lstStyle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575756"/>
                </a:solidFill>
                <a:latin typeface="Sanchez"/>
                <a:cs typeface="Sanchez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w</a:t>
            </a:r>
            <a:r>
              <a:rPr spc="-140" dirty="0"/>
              <a:t> </a:t>
            </a:r>
            <a:r>
              <a:rPr dirty="0"/>
              <a:t>w</a:t>
            </a:r>
            <a:r>
              <a:rPr spc="-135" dirty="0"/>
              <a:t> </a:t>
            </a:r>
            <a:r>
              <a:rPr spc="95" dirty="0"/>
              <a:t>w.group-ipi.</a:t>
            </a:r>
            <a:r>
              <a:rPr spc="-185" dirty="0"/>
              <a:t> </a:t>
            </a:r>
            <a:r>
              <a:rPr spc="70" dirty="0"/>
              <a:t>com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C6C6C6"/>
                </a:solidFill>
                <a:latin typeface="Sanchez"/>
                <a:cs typeface="Sanchez"/>
              </a:defRPr>
            </a:lvl1pPr>
          </a:lstStyle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575756"/>
                </a:solidFill>
                <a:latin typeface="Sanchez"/>
                <a:cs typeface="Sanchez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w</a:t>
            </a:r>
            <a:r>
              <a:rPr spc="-140" dirty="0"/>
              <a:t> </a:t>
            </a:r>
            <a:r>
              <a:rPr dirty="0"/>
              <a:t>w</a:t>
            </a:r>
            <a:r>
              <a:rPr spc="-135" dirty="0"/>
              <a:t> </a:t>
            </a:r>
            <a:r>
              <a:rPr spc="95" dirty="0"/>
              <a:t>w.group-ipi.</a:t>
            </a:r>
            <a:r>
              <a:rPr spc="-185" dirty="0"/>
              <a:t> </a:t>
            </a:r>
            <a:r>
              <a:rPr spc="70" dirty="0"/>
              <a:t>com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C6C6C6"/>
                </a:solidFill>
                <a:latin typeface="Sanchez"/>
                <a:cs typeface="Sanchez"/>
              </a:defRPr>
            </a:lvl1pPr>
          </a:lstStyle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w</a:t>
            </a:r>
            <a:r>
              <a:rPr spc="-140" dirty="0"/>
              <a:t> </a:t>
            </a:r>
            <a:r>
              <a:rPr dirty="0"/>
              <a:t>w</a:t>
            </a:r>
            <a:r>
              <a:rPr spc="-135" dirty="0"/>
              <a:t> </a:t>
            </a:r>
            <a:r>
              <a:rPr spc="95" dirty="0"/>
              <a:t>w.group-ipi.</a:t>
            </a:r>
            <a:r>
              <a:rPr spc="-185" dirty="0"/>
              <a:t> </a:t>
            </a:r>
            <a:r>
              <a:rPr spc="70" dirty="0"/>
              <a:t>com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C6C6C6"/>
                </a:solidFill>
                <a:latin typeface="Sanchez"/>
                <a:cs typeface="Sanchez"/>
              </a:defRPr>
            </a:lvl1pPr>
          </a:lstStyle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158053"/>
            <a:ext cx="10642103" cy="59304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976798"/>
            <a:ext cx="6920865" cy="344805"/>
          </a:xfrm>
          <a:custGeom>
            <a:avLst/>
            <a:gdLst/>
            <a:ahLst/>
            <a:cxnLst/>
            <a:rect l="l" t="t" r="r" b="b"/>
            <a:pathLst>
              <a:path w="6920865" h="344804">
                <a:moveTo>
                  <a:pt x="6815109" y="344271"/>
                </a:moveTo>
                <a:lnTo>
                  <a:pt x="0" y="344271"/>
                </a:lnTo>
                <a:lnTo>
                  <a:pt x="0" y="0"/>
                </a:lnTo>
                <a:lnTo>
                  <a:pt x="6920364" y="0"/>
                </a:lnTo>
                <a:lnTo>
                  <a:pt x="6815109" y="344271"/>
                </a:lnTo>
                <a:close/>
              </a:path>
            </a:pathLst>
          </a:custGeom>
          <a:solidFill>
            <a:srgbClr val="36A9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57200" y="457205"/>
            <a:ext cx="330094" cy="360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5723" y="445520"/>
            <a:ext cx="9801953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575756"/>
                </a:solidFill>
                <a:latin typeface="Sanchez"/>
                <a:cs typeface="Sanchez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1000" y="1386936"/>
            <a:ext cx="4875530" cy="2010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4500" y="7061342"/>
            <a:ext cx="1825625" cy="21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w</a:t>
            </a:r>
            <a:r>
              <a:rPr spc="-140" dirty="0"/>
              <a:t> </a:t>
            </a:r>
            <a:r>
              <a:rPr dirty="0"/>
              <a:t>w</a:t>
            </a:r>
            <a:r>
              <a:rPr spc="-135" dirty="0"/>
              <a:t> </a:t>
            </a:r>
            <a:r>
              <a:rPr spc="95" dirty="0"/>
              <a:t>w.group-ipi.</a:t>
            </a:r>
            <a:r>
              <a:rPr spc="-185" dirty="0"/>
              <a:t> </a:t>
            </a:r>
            <a:r>
              <a:rPr spc="70" dirty="0"/>
              <a:t>com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032922" y="6937095"/>
            <a:ext cx="229234" cy="220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C6C6C6"/>
                </a:solidFill>
                <a:latin typeface="Sanchez"/>
                <a:cs typeface="Sanchez"/>
              </a:defRPr>
            </a:lvl1pPr>
          </a:lstStyle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jpg"/><Relationship Id="rId13" Type="http://schemas.openxmlformats.org/officeDocument/2006/relationships/hyperlink" Target="mailto:info@darco-valves.com" TargetMode="External"/><Relationship Id="rId3" Type="http://schemas.openxmlformats.org/officeDocument/2006/relationships/hyperlink" Target="mailto:info@famat.com" TargetMode="External"/><Relationship Id="rId7" Type="http://schemas.openxmlformats.org/officeDocument/2006/relationships/image" Target="../media/image121.png"/><Relationship Id="rId12" Type="http://schemas.openxmlformats.org/officeDocument/2006/relationships/image" Target="../media/image124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hyperlink" Target="http://www.nencini.com/" TargetMode="External"/><Relationship Id="rId5" Type="http://schemas.openxmlformats.org/officeDocument/2006/relationships/image" Target="../media/image119.png"/><Relationship Id="rId15" Type="http://schemas.openxmlformats.org/officeDocument/2006/relationships/image" Target="../media/image125.jpg"/><Relationship Id="rId10" Type="http://schemas.openxmlformats.org/officeDocument/2006/relationships/hyperlink" Target="mailto:nencini@nencini.com" TargetMode="External"/><Relationship Id="rId4" Type="http://schemas.openxmlformats.org/officeDocument/2006/relationships/hyperlink" Target="http://www.famat.com/" TargetMode="External"/><Relationship Id="rId9" Type="http://schemas.openxmlformats.org/officeDocument/2006/relationships/image" Target="../media/image123.jpg"/><Relationship Id="rId14" Type="http://schemas.openxmlformats.org/officeDocument/2006/relationships/hyperlink" Target="http://www.darco-valves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g"/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9.jpg"/><Relationship Id="rId4" Type="http://schemas.openxmlformats.org/officeDocument/2006/relationships/image" Target="../media/image12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hyperlink" Target="mailto:info@hargram.co.za" TargetMode="External"/><Relationship Id="rId7" Type="http://schemas.openxmlformats.org/officeDocument/2006/relationships/hyperlink" Target="http://www.usimetalfrance.com/" TargetMode="External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usi.metal@usimetalfrance.com" TargetMode="External"/><Relationship Id="rId5" Type="http://schemas.openxmlformats.org/officeDocument/2006/relationships/image" Target="../media/image131.png"/><Relationship Id="rId4" Type="http://schemas.openxmlformats.org/officeDocument/2006/relationships/hyperlink" Target="http://www.hargram-engineering.co.za/" TargetMode="External"/><Relationship Id="rId9" Type="http://schemas.openxmlformats.org/officeDocument/2006/relationships/image" Target="../media/image13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g"/><Relationship Id="rId7" Type="http://schemas.openxmlformats.org/officeDocument/2006/relationships/image" Target="../media/image139.png"/><Relationship Id="rId2" Type="http://schemas.openxmlformats.org/officeDocument/2006/relationships/image" Target="../media/image1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jpg"/><Relationship Id="rId5" Type="http://schemas.openxmlformats.org/officeDocument/2006/relationships/image" Target="../media/image137.jpg"/><Relationship Id="rId4" Type="http://schemas.openxmlformats.org/officeDocument/2006/relationships/image" Target="../media/image136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10" Type="http://schemas.openxmlformats.org/officeDocument/2006/relationships/image" Target="../media/image148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roup-ipi.com/" TargetMode="External"/><Relationship Id="rId4" Type="http://schemas.openxmlformats.org/officeDocument/2006/relationships/hyperlink" Target="mailto:info@group-ipi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.jp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contact@barthod-pompes.com" TargetMode="External"/><Relationship Id="rId13" Type="http://schemas.openxmlformats.org/officeDocument/2006/relationships/image" Target="../media/image51.png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12" Type="http://schemas.openxmlformats.org/officeDocument/2006/relationships/image" Target="../media/image5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49.png"/><Relationship Id="rId5" Type="http://schemas.openxmlformats.org/officeDocument/2006/relationships/hyperlink" Target="http://www.pompes-pollard.com/" TargetMode="External"/><Relationship Id="rId15" Type="http://schemas.openxmlformats.org/officeDocument/2006/relationships/hyperlink" Target="http://www.hydrofrance.fr/" TargetMode="External"/><Relationship Id="rId10" Type="http://schemas.openxmlformats.org/officeDocument/2006/relationships/image" Target="../media/image48.png"/><Relationship Id="rId4" Type="http://schemas.openxmlformats.org/officeDocument/2006/relationships/hyperlink" Target="mailto:contact@pompes-pollard.com" TargetMode="External"/><Relationship Id="rId9" Type="http://schemas.openxmlformats.org/officeDocument/2006/relationships/hyperlink" Target="http://www.barthod-pompes.com/" TargetMode="External"/><Relationship Id="rId14" Type="http://schemas.openxmlformats.org/officeDocument/2006/relationships/hyperlink" Target="mailto:contact@hydrofrance.f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7" Type="http://schemas.openxmlformats.org/officeDocument/2006/relationships/image" Target="../media/image57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26" Type="http://schemas.openxmlformats.org/officeDocument/2006/relationships/image" Target="../media/image82.png"/><Relationship Id="rId39" Type="http://schemas.openxmlformats.org/officeDocument/2006/relationships/image" Target="../media/image95.png"/><Relationship Id="rId3" Type="http://schemas.openxmlformats.org/officeDocument/2006/relationships/image" Target="../media/image59.jpg"/><Relationship Id="rId21" Type="http://schemas.openxmlformats.org/officeDocument/2006/relationships/image" Target="../media/image77.png"/><Relationship Id="rId34" Type="http://schemas.openxmlformats.org/officeDocument/2006/relationships/image" Target="../media/image90.jpg"/><Relationship Id="rId7" Type="http://schemas.openxmlformats.org/officeDocument/2006/relationships/image" Target="../media/image63.jpg"/><Relationship Id="rId12" Type="http://schemas.openxmlformats.org/officeDocument/2006/relationships/image" Target="../media/image68.png"/><Relationship Id="rId17" Type="http://schemas.openxmlformats.org/officeDocument/2006/relationships/image" Target="../media/image73.jpg"/><Relationship Id="rId25" Type="http://schemas.openxmlformats.org/officeDocument/2006/relationships/image" Target="../media/image81.jpg"/><Relationship Id="rId33" Type="http://schemas.openxmlformats.org/officeDocument/2006/relationships/image" Target="../media/image89.png"/><Relationship Id="rId38" Type="http://schemas.openxmlformats.org/officeDocument/2006/relationships/image" Target="../media/image94.png"/><Relationship Id="rId2" Type="http://schemas.openxmlformats.org/officeDocument/2006/relationships/image" Target="../media/image58.jpg"/><Relationship Id="rId16" Type="http://schemas.openxmlformats.org/officeDocument/2006/relationships/image" Target="../media/image72.jpg"/><Relationship Id="rId20" Type="http://schemas.openxmlformats.org/officeDocument/2006/relationships/image" Target="../media/image76.png"/><Relationship Id="rId29" Type="http://schemas.openxmlformats.org/officeDocument/2006/relationships/image" Target="../media/image8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g"/><Relationship Id="rId11" Type="http://schemas.openxmlformats.org/officeDocument/2006/relationships/image" Target="../media/image67.png"/><Relationship Id="rId24" Type="http://schemas.openxmlformats.org/officeDocument/2006/relationships/image" Target="../media/image80.jpg"/><Relationship Id="rId32" Type="http://schemas.openxmlformats.org/officeDocument/2006/relationships/image" Target="../media/image88.jpg"/><Relationship Id="rId37" Type="http://schemas.openxmlformats.org/officeDocument/2006/relationships/image" Target="../media/image93.jpg"/><Relationship Id="rId40" Type="http://schemas.openxmlformats.org/officeDocument/2006/relationships/image" Target="../media/image96.jpg"/><Relationship Id="rId5" Type="http://schemas.openxmlformats.org/officeDocument/2006/relationships/image" Target="../media/image61.jpg"/><Relationship Id="rId15" Type="http://schemas.openxmlformats.org/officeDocument/2006/relationships/image" Target="../media/image71.jpg"/><Relationship Id="rId23" Type="http://schemas.openxmlformats.org/officeDocument/2006/relationships/image" Target="../media/image79.jpg"/><Relationship Id="rId28" Type="http://schemas.openxmlformats.org/officeDocument/2006/relationships/image" Target="../media/image84.png"/><Relationship Id="rId36" Type="http://schemas.openxmlformats.org/officeDocument/2006/relationships/image" Target="../media/image92.jpg"/><Relationship Id="rId10" Type="http://schemas.openxmlformats.org/officeDocument/2006/relationships/image" Target="../media/image66.png"/><Relationship Id="rId19" Type="http://schemas.openxmlformats.org/officeDocument/2006/relationships/image" Target="../media/image75.jpg"/><Relationship Id="rId31" Type="http://schemas.openxmlformats.org/officeDocument/2006/relationships/image" Target="../media/image87.png"/><Relationship Id="rId4" Type="http://schemas.openxmlformats.org/officeDocument/2006/relationships/image" Target="../media/image60.jpg"/><Relationship Id="rId9" Type="http://schemas.openxmlformats.org/officeDocument/2006/relationships/image" Target="../media/image65.png"/><Relationship Id="rId14" Type="http://schemas.openxmlformats.org/officeDocument/2006/relationships/image" Target="../media/image70.png"/><Relationship Id="rId22" Type="http://schemas.openxmlformats.org/officeDocument/2006/relationships/image" Target="../media/image78.jpg"/><Relationship Id="rId27" Type="http://schemas.openxmlformats.org/officeDocument/2006/relationships/image" Target="../media/image83.jpg"/><Relationship Id="rId30" Type="http://schemas.openxmlformats.org/officeDocument/2006/relationships/image" Target="../media/image86.jpg"/><Relationship Id="rId35" Type="http://schemas.openxmlformats.org/officeDocument/2006/relationships/image" Target="../media/image9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g"/><Relationship Id="rId3" Type="http://schemas.openxmlformats.org/officeDocument/2006/relationships/hyperlink" Target="mailto:contact@dmhfrance.com" TargetMode="External"/><Relationship Id="rId7" Type="http://schemas.openxmlformats.org/officeDocument/2006/relationships/image" Target="../media/image99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nkfluid.com/" TargetMode="External"/><Relationship Id="rId5" Type="http://schemas.openxmlformats.org/officeDocument/2006/relationships/hyperlink" Target="mailto:info@linkfluid.co.za" TargetMode="External"/><Relationship Id="rId4" Type="http://schemas.openxmlformats.org/officeDocument/2006/relationships/image" Target="../media/image9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jpg"/><Relationship Id="rId18" Type="http://schemas.openxmlformats.org/officeDocument/2006/relationships/image" Target="../media/image11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17" Type="http://schemas.openxmlformats.org/officeDocument/2006/relationships/image" Target="../media/image116.jpg"/><Relationship Id="rId2" Type="http://schemas.openxmlformats.org/officeDocument/2006/relationships/image" Target="../media/image101.png"/><Relationship Id="rId16" Type="http://schemas.openxmlformats.org/officeDocument/2006/relationships/image" Target="../media/image1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5.jpg"/><Relationship Id="rId11" Type="http://schemas.openxmlformats.org/officeDocument/2006/relationships/image" Target="../media/image110.jpg"/><Relationship Id="rId5" Type="http://schemas.openxmlformats.org/officeDocument/2006/relationships/image" Target="../media/image104.jpg"/><Relationship Id="rId15" Type="http://schemas.openxmlformats.org/officeDocument/2006/relationships/image" Target="../media/image114.jp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Relationship Id="rId14" Type="http://schemas.openxmlformats.org/officeDocument/2006/relationships/image" Target="../media/image1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7029" y="344322"/>
            <a:ext cx="990283" cy="108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66638" y="3744505"/>
            <a:ext cx="4925364" cy="3815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66636" y="3744496"/>
            <a:ext cx="4925695" cy="3815715"/>
          </a:xfrm>
          <a:custGeom>
            <a:avLst/>
            <a:gdLst/>
            <a:ahLst/>
            <a:cxnLst/>
            <a:rect l="l" t="t" r="r" b="b"/>
            <a:pathLst>
              <a:path w="4925695" h="3815715">
                <a:moveTo>
                  <a:pt x="4925366" y="0"/>
                </a:moveTo>
                <a:lnTo>
                  <a:pt x="1166518" y="0"/>
                </a:lnTo>
                <a:lnTo>
                  <a:pt x="0" y="3815509"/>
                </a:lnTo>
              </a:path>
            </a:pathLst>
          </a:custGeom>
          <a:ln w="13062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753510"/>
            <a:ext cx="6926414" cy="38064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753513"/>
            <a:ext cx="6926580" cy="3806825"/>
          </a:xfrm>
          <a:custGeom>
            <a:avLst/>
            <a:gdLst/>
            <a:ahLst/>
            <a:cxnLst/>
            <a:rect l="l" t="t" r="r" b="b"/>
            <a:pathLst>
              <a:path w="6926580" h="3806825">
                <a:moveTo>
                  <a:pt x="5762648" y="3806492"/>
                </a:moveTo>
                <a:lnTo>
                  <a:pt x="6926410" y="0"/>
                </a:lnTo>
                <a:lnTo>
                  <a:pt x="0" y="0"/>
                </a:lnTo>
              </a:path>
            </a:pathLst>
          </a:custGeom>
          <a:ln w="1314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35978" y="12"/>
            <a:ext cx="3756025" cy="37434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16558" y="3680005"/>
            <a:ext cx="3795395" cy="127000"/>
          </a:xfrm>
          <a:custGeom>
            <a:avLst/>
            <a:gdLst/>
            <a:ahLst/>
            <a:cxnLst/>
            <a:rect l="l" t="t" r="r" b="b"/>
            <a:pathLst>
              <a:path w="3795395" h="127000">
                <a:moveTo>
                  <a:pt x="38827" y="0"/>
                </a:moveTo>
                <a:lnTo>
                  <a:pt x="3794858" y="0"/>
                </a:lnTo>
                <a:lnTo>
                  <a:pt x="3756030" y="127000"/>
                </a:lnTo>
                <a:lnTo>
                  <a:pt x="0" y="127000"/>
                </a:lnTo>
                <a:lnTo>
                  <a:pt x="388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35971" y="0"/>
            <a:ext cx="1144905" cy="3743960"/>
          </a:xfrm>
          <a:custGeom>
            <a:avLst/>
            <a:gdLst/>
            <a:ahLst/>
            <a:cxnLst/>
            <a:rect l="l" t="t" r="r" b="b"/>
            <a:pathLst>
              <a:path w="1144904" h="3743960">
                <a:moveTo>
                  <a:pt x="1144504" y="0"/>
                </a:moveTo>
                <a:lnTo>
                  <a:pt x="0" y="3743505"/>
                </a:lnTo>
              </a:path>
            </a:pathLst>
          </a:custGeom>
          <a:ln w="1274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93251" y="0"/>
            <a:ext cx="2399030" cy="7560309"/>
          </a:xfrm>
          <a:custGeom>
            <a:avLst/>
            <a:gdLst/>
            <a:ahLst/>
            <a:cxnLst/>
            <a:rect l="l" t="t" r="r" b="b"/>
            <a:pathLst>
              <a:path w="2399029" h="7560309">
                <a:moveTo>
                  <a:pt x="2398752" y="7560005"/>
                </a:moveTo>
                <a:lnTo>
                  <a:pt x="0" y="7560005"/>
                </a:lnTo>
                <a:lnTo>
                  <a:pt x="2311325" y="0"/>
                </a:lnTo>
                <a:lnTo>
                  <a:pt x="2398752" y="0"/>
                </a:lnTo>
                <a:lnTo>
                  <a:pt x="2398752" y="7560005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89656" y="0"/>
            <a:ext cx="2402840" cy="7560309"/>
          </a:xfrm>
          <a:custGeom>
            <a:avLst/>
            <a:gdLst/>
            <a:ahLst/>
            <a:cxnLst/>
            <a:rect l="l" t="t" r="r" b="b"/>
            <a:pathLst>
              <a:path w="2402840" h="7560309">
                <a:moveTo>
                  <a:pt x="2402346" y="7560005"/>
                </a:moveTo>
                <a:lnTo>
                  <a:pt x="0" y="7560005"/>
                </a:lnTo>
                <a:lnTo>
                  <a:pt x="2311325" y="0"/>
                </a:lnTo>
                <a:lnTo>
                  <a:pt x="2402346" y="0"/>
                </a:lnTo>
                <a:lnTo>
                  <a:pt x="2402346" y="7560005"/>
                </a:lnTo>
                <a:close/>
              </a:path>
            </a:pathLst>
          </a:custGeom>
          <a:solidFill>
            <a:srgbClr val="36A9E1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77082" y="1623668"/>
            <a:ext cx="1815464" cy="5936615"/>
          </a:xfrm>
          <a:custGeom>
            <a:avLst/>
            <a:gdLst/>
            <a:ahLst/>
            <a:cxnLst/>
            <a:rect l="l" t="t" r="r" b="b"/>
            <a:pathLst>
              <a:path w="1815465" h="5936615">
                <a:moveTo>
                  <a:pt x="1814920" y="5936337"/>
                </a:moveTo>
                <a:lnTo>
                  <a:pt x="0" y="5936337"/>
                </a:lnTo>
                <a:lnTo>
                  <a:pt x="1814920" y="0"/>
                </a:lnTo>
                <a:lnTo>
                  <a:pt x="1814920" y="5936337"/>
                </a:lnTo>
                <a:close/>
              </a:path>
            </a:pathLst>
          </a:custGeom>
          <a:solidFill>
            <a:srgbClr val="36A9E1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7" y="6979273"/>
            <a:ext cx="6871334" cy="344805"/>
          </a:xfrm>
          <a:custGeom>
            <a:avLst/>
            <a:gdLst/>
            <a:ahLst/>
            <a:cxnLst/>
            <a:rect l="l" t="t" r="r" b="b"/>
            <a:pathLst>
              <a:path w="6871334" h="344804">
                <a:moveTo>
                  <a:pt x="6765699" y="344271"/>
                </a:moveTo>
                <a:lnTo>
                  <a:pt x="3" y="344271"/>
                </a:lnTo>
                <a:lnTo>
                  <a:pt x="0" y="0"/>
                </a:lnTo>
                <a:lnTo>
                  <a:pt x="6870953" y="0"/>
                </a:lnTo>
                <a:lnTo>
                  <a:pt x="6765699" y="344271"/>
                </a:lnTo>
                <a:close/>
              </a:path>
            </a:pathLst>
          </a:custGeom>
          <a:solidFill>
            <a:srgbClr val="36A9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27300" y="1968829"/>
            <a:ext cx="450532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5" dirty="0"/>
              <a:t>IPI</a:t>
            </a:r>
            <a:r>
              <a:rPr sz="3000" spc="-5" dirty="0"/>
              <a:t> </a:t>
            </a:r>
            <a:r>
              <a:rPr sz="3000" spc="-50" dirty="0"/>
              <a:t>GROUP</a:t>
            </a:r>
            <a:endParaRPr sz="3000"/>
          </a:p>
          <a:p>
            <a:pPr marL="12700">
              <a:lnSpc>
                <a:spcPct val="100000"/>
              </a:lnSpc>
            </a:pPr>
            <a:r>
              <a:rPr sz="3000" spc="-40" dirty="0"/>
              <a:t>The </a:t>
            </a:r>
            <a:r>
              <a:rPr sz="3000" spc="-35" dirty="0"/>
              <a:t>fluid transfer</a:t>
            </a:r>
            <a:r>
              <a:rPr sz="3000" spc="10" dirty="0"/>
              <a:t> </a:t>
            </a:r>
            <a:r>
              <a:rPr sz="3000" spc="-10" dirty="0"/>
              <a:t>expert</a:t>
            </a:r>
            <a:endParaRPr sz="3000"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</a:t>
            </a:fld>
            <a:endParaRPr dirty="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w</a:t>
            </a:r>
            <a:r>
              <a:rPr spc="-140" dirty="0"/>
              <a:t> </a:t>
            </a:r>
            <a:r>
              <a:rPr dirty="0"/>
              <a:t>w</a:t>
            </a:r>
            <a:r>
              <a:rPr spc="-135" dirty="0"/>
              <a:t> </a:t>
            </a:r>
            <a:r>
              <a:rPr spc="95" dirty="0"/>
              <a:t>w.group-ipi.</a:t>
            </a:r>
            <a:r>
              <a:rPr spc="-185" dirty="0"/>
              <a:t> </a:t>
            </a:r>
            <a:r>
              <a:rPr spc="70" dirty="0"/>
              <a:t>com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270289" y="521614"/>
            <a:ext cx="35274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55" dirty="0">
                <a:solidFill>
                  <a:srgbClr val="C6C6C6"/>
                </a:solidFill>
                <a:latin typeface="Montserrat"/>
                <a:cs typeface="Montserrat"/>
              </a:rPr>
              <a:t>Pumps </a:t>
            </a:r>
            <a:r>
              <a:rPr sz="1400" i="1" dirty="0">
                <a:solidFill>
                  <a:srgbClr val="C6C6C6"/>
                </a:solidFill>
                <a:latin typeface="Montserrat"/>
                <a:cs typeface="Montserrat"/>
              </a:rPr>
              <a:t>• </a:t>
            </a:r>
            <a:r>
              <a:rPr sz="1400" i="1" spc="60" dirty="0">
                <a:solidFill>
                  <a:srgbClr val="C6C6C6"/>
                </a:solidFill>
                <a:latin typeface="Montserrat"/>
                <a:cs typeface="Montserrat"/>
              </a:rPr>
              <a:t>Fittings• </a:t>
            </a:r>
            <a:r>
              <a:rPr sz="1400" i="1" spc="40" dirty="0">
                <a:solidFill>
                  <a:srgbClr val="C6C6C6"/>
                </a:solidFill>
                <a:latin typeface="Montserrat"/>
                <a:cs typeface="Montserrat"/>
              </a:rPr>
              <a:t>Valves </a:t>
            </a:r>
            <a:r>
              <a:rPr sz="1400" i="1" dirty="0">
                <a:solidFill>
                  <a:srgbClr val="C6C6C6"/>
                </a:solidFill>
                <a:latin typeface="Montserrat"/>
                <a:cs typeface="Montserrat"/>
              </a:rPr>
              <a:t>•</a:t>
            </a:r>
            <a:r>
              <a:rPr sz="1400" i="1" spc="110" dirty="0">
                <a:solidFill>
                  <a:srgbClr val="C6C6C6"/>
                </a:solidFill>
                <a:latin typeface="Montserrat"/>
                <a:cs typeface="Montserrat"/>
              </a:rPr>
              <a:t> </a:t>
            </a:r>
            <a:r>
              <a:rPr sz="1400" i="1" spc="70" dirty="0">
                <a:solidFill>
                  <a:srgbClr val="C6C6C6"/>
                </a:solidFill>
                <a:latin typeface="Montserrat"/>
                <a:cs typeface="Montserrat"/>
              </a:rPr>
              <a:t>Machining</a:t>
            </a:r>
            <a:endParaRPr sz="14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08000" y="1048005"/>
            <a:ext cx="1800000" cy="456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6973" y="2886358"/>
            <a:ext cx="9702800" cy="0"/>
          </a:xfrm>
          <a:custGeom>
            <a:avLst/>
            <a:gdLst/>
            <a:ahLst/>
            <a:cxnLst/>
            <a:rect l="l" t="t" r="r" b="b"/>
            <a:pathLst>
              <a:path w="9702800">
                <a:moveTo>
                  <a:pt x="0" y="0"/>
                </a:moveTo>
                <a:lnTo>
                  <a:pt x="9702419" y="0"/>
                </a:lnTo>
              </a:path>
            </a:pathLst>
          </a:custGeom>
          <a:ln w="12700">
            <a:solidFill>
              <a:srgbClr val="57575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4500" y="1594305"/>
            <a:ext cx="1285875" cy="123634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000" b="1" spc="-25" dirty="0">
                <a:solidFill>
                  <a:srgbClr val="575756"/>
                </a:solidFill>
                <a:latin typeface="Montserrat"/>
                <a:cs typeface="Montserrat"/>
              </a:rPr>
              <a:t>FAMAT</a:t>
            </a:r>
            <a:endParaRPr sz="1000">
              <a:latin typeface="Montserrat"/>
              <a:cs typeface="Montserrat"/>
            </a:endParaRPr>
          </a:p>
          <a:p>
            <a:pPr marL="12700" marR="5080">
              <a:lnSpc>
                <a:spcPct val="100000"/>
              </a:lnSpc>
              <a:spcBef>
                <a:spcPts val="565"/>
              </a:spcBef>
            </a:pPr>
            <a:r>
              <a:rPr sz="1000" dirty="0">
                <a:solidFill>
                  <a:srgbClr val="575756"/>
                </a:solidFill>
                <a:latin typeface="Montserrat"/>
                <a:cs typeface="Montserrat"/>
              </a:rPr>
              <a:t>Rue des Jordils 40  CH - 1025</a:t>
            </a:r>
            <a:r>
              <a:rPr sz="1000" spc="-75" dirty="0">
                <a:solidFill>
                  <a:srgbClr val="575756"/>
                </a:solidFill>
                <a:latin typeface="Montserrat"/>
                <a:cs typeface="Montserrat"/>
              </a:rPr>
              <a:t> </a:t>
            </a:r>
            <a:r>
              <a:rPr sz="1000" spc="-5" dirty="0">
                <a:solidFill>
                  <a:srgbClr val="575756"/>
                </a:solidFill>
                <a:latin typeface="Montserrat"/>
                <a:cs typeface="Montserrat"/>
              </a:rPr>
              <a:t>St-Sulpice  </a:t>
            </a:r>
            <a:r>
              <a:rPr sz="1000" dirty="0">
                <a:solidFill>
                  <a:srgbClr val="575756"/>
                </a:solidFill>
                <a:latin typeface="Montserrat"/>
                <a:cs typeface="Montserrat"/>
              </a:rPr>
              <a:t>SWITZERLAND</a:t>
            </a:r>
            <a:endParaRPr sz="10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575756"/>
                </a:solidFill>
                <a:latin typeface="Montserrat"/>
                <a:cs typeface="Montserrat"/>
              </a:rPr>
              <a:t>T +41 21 695 26</a:t>
            </a:r>
            <a:r>
              <a:rPr sz="1000" spc="-100" dirty="0">
                <a:solidFill>
                  <a:srgbClr val="575756"/>
                </a:solidFill>
                <a:latin typeface="Montserrat"/>
                <a:cs typeface="Montserrat"/>
              </a:rPr>
              <a:t> </a:t>
            </a:r>
            <a:r>
              <a:rPr sz="1000" dirty="0">
                <a:solidFill>
                  <a:srgbClr val="575756"/>
                </a:solidFill>
                <a:latin typeface="Montserrat"/>
                <a:cs typeface="Montserrat"/>
              </a:rPr>
              <a:t>26</a:t>
            </a:r>
            <a:endParaRPr sz="1000">
              <a:latin typeface="Montserrat"/>
              <a:cs typeface="Montserrat"/>
            </a:endParaRPr>
          </a:p>
          <a:p>
            <a:pPr marL="12700" marR="225425">
              <a:lnSpc>
                <a:spcPct val="100000"/>
              </a:lnSpc>
            </a:pPr>
            <a:r>
              <a:rPr sz="1000" dirty="0">
                <a:solidFill>
                  <a:srgbClr val="575756"/>
                </a:solidFill>
                <a:latin typeface="Montserrat"/>
                <a:cs typeface="Montserrat"/>
                <a:hlinkClick r:id="rId3"/>
              </a:rPr>
              <a:t>in</a:t>
            </a:r>
            <a:r>
              <a:rPr sz="1000" spc="-10" dirty="0">
                <a:solidFill>
                  <a:srgbClr val="575756"/>
                </a:solidFill>
                <a:latin typeface="Montserrat"/>
                <a:cs typeface="Montserrat"/>
                <a:hlinkClick r:id="rId3"/>
              </a:rPr>
              <a:t>f</a:t>
            </a:r>
            <a:r>
              <a:rPr sz="1000" dirty="0">
                <a:solidFill>
                  <a:srgbClr val="575756"/>
                </a:solidFill>
                <a:latin typeface="Montserrat"/>
                <a:cs typeface="Montserrat"/>
                <a:hlinkClick r:id="rId3"/>
              </a:rPr>
              <a:t>o@</a:t>
            </a:r>
            <a:r>
              <a:rPr sz="1000" spc="-35" dirty="0">
                <a:solidFill>
                  <a:srgbClr val="575756"/>
                </a:solidFill>
                <a:latin typeface="Montserrat"/>
                <a:cs typeface="Montserrat"/>
                <a:hlinkClick r:id="rId3"/>
              </a:rPr>
              <a:t>f</a:t>
            </a:r>
            <a:r>
              <a:rPr sz="1000" dirty="0">
                <a:solidFill>
                  <a:srgbClr val="575756"/>
                </a:solidFill>
                <a:latin typeface="Montserrat"/>
                <a:cs typeface="Montserrat"/>
                <a:hlinkClick r:id="rId3"/>
              </a:rPr>
              <a:t>amat.</a:t>
            </a:r>
            <a:r>
              <a:rPr sz="1000" spc="-25" dirty="0">
                <a:solidFill>
                  <a:srgbClr val="575756"/>
                </a:solidFill>
                <a:latin typeface="Montserrat"/>
                <a:cs typeface="Montserrat"/>
                <a:hlinkClick r:id="rId3"/>
              </a:rPr>
              <a:t>c</a:t>
            </a:r>
            <a:r>
              <a:rPr sz="1000" dirty="0">
                <a:solidFill>
                  <a:srgbClr val="575756"/>
                </a:solidFill>
                <a:latin typeface="Montserrat"/>
                <a:cs typeface="Montserrat"/>
                <a:hlinkClick r:id="rId3"/>
              </a:rPr>
              <a:t>om </a:t>
            </a:r>
            <a:r>
              <a:rPr sz="1000" dirty="0">
                <a:solidFill>
                  <a:srgbClr val="575756"/>
                </a:solidFill>
                <a:latin typeface="Montserrat"/>
                <a:cs typeface="Montserrat"/>
              </a:rPr>
              <a:t> </a:t>
            </a:r>
            <a:r>
              <a:rPr sz="1000" dirty="0">
                <a:solidFill>
                  <a:srgbClr val="575756"/>
                </a:solidFill>
                <a:latin typeface="Montserrat"/>
                <a:cs typeface="Montserrat"/>
                <a:hlinkClick r:id="rId4"/>
              </a:rPr>
              <a:t>ww</a:t>
            </a:r>
            <a:r>
              <a:rPr sz="1000" spc="-20" dirty="0">
                <a:solidFill>
                  <a:srgbClr val="575756"/>
                </a:solidFill>
                <a:latin typeface="Montserrat"/>
                <a:cs typeface="Montserrat"/>
                <a:hlinkClick r:id="rId4"/>
              </a:rPr>
              <a:t>w</a:t>
            </a:r>
            <a:r>
              <a:rPr sz="1000" dirty="0">
                <a:solidFill>
                  <a:srgbClr val="575756"/>
                </a:solidFill>
                <a:latin typeface="Montserrat"/>
                <a:cs typeface="Montserrat"/>
                <a:hlinkClick r:id="rId4"/>
              </a:rPr>
              <a:t>.</a:t>
            </a:r>
            <a:r>
              <a:rPr sz="1000" spc="-35" dirty="0">
                <a:solidFill>
                  <a:srgbClr val="575756"/>
                </a:solidFill>
                <a:latin typeface="Montserrat"/>
                <a:cs typeface="Montserrat"/>
                <a:hlinkClick r:id="rId4"/>
              </a:rPr>
              <a:t>f</a:t>
            </a:r>
            <a:r>
              <a:rPr sz="1000" dirty="0">
                <a:solidFill>
                  <a:srgbClr val="575756"/>
                </a:solidFill>
                <a:latin typeface="Montserrat"/>
                <a:cs typeface="Montserrat"/>
                <a:hlinkClick r:id="rId4"/>
              </a:rPr>
              <a:t>amat.</a:t>
            </a:r>
            <a:r>
              <a:rPr sz="1000" spc="-25" dirty="0">
                <a:solidFill>
                  <a:srgbClr val="575756"/>
                </a:solidFill>
                <a:latin typeface="Montserrat"/>
                <a:cs typeface="Montserrat"/>
                <a:hlinkClick r:id="rId4"/>
              </a:rPr>
              <a:t>c</a:t>
            </a:r>
            <a:r>
              <a:rPr sz="1000" dirty="0">
                <a:solidFill>
                  <a:srgbClr val="575756"/>
                </a:solidFill>
                <a:latin typeface="Montserrat"/>
                <a:cs typeface="Montserrat"/>
                <a:hlinkClick r:id="rId4"/>
              </a:rPr>
              <a:t>om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67539" y="3283139"/>
            <a:ext cx="1340454" cy="225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4640" y="3284691"/>
            <a:ext cx="206908" cy="1501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7997" y="3023203"/>
            <a:ext cx="383540" cy="525145"/>
          </a:xfrm>
          <a:custGeom>
            <a:avLst/>
            <a:gdLst/>
            <a:ahLst/>
            <a:cxnLst/>
            <a:rect l="l" t="t" r="r" b="b"/>
            <a:pathLst>
              <a:path w="383540" h="525145">
                <a:moveTo>
                  <a:pt x="260718" y="159359"/>
                </a:moveTo>
                <a:lnTo>
                  <a:pt x="121945" y="159359"/>
                </a:lnTo>
                <a:lnTo>
                  <a:pt x="82489" y="180632"/>
                </a:lnTo>
                <a:lnTo>
                  <a:pt x="49362" y="210295"/>
                </a:lnTo>
                <a:lnTo>
                  <a:pt x="23966" y="246946"/>
                </a:lnTo>
                <a:lnTo>
                  <a:pt x="7701" y="289184"/>
                </a:lnTo>
                <a:lnTo>
                  <a:pt x="1968" y="335610"/>
                </a:lnTo>
                <a:lnTo>
                  <a:pt x="8733" y="385951"/>
                </a:lnTo>
                <a:lnTo>
                  <a:pt x="27823" y="431188"/>
                </a:lnTo>
                <a:lnTo>
                  <a:pt x="57434" y="469514"/>
                </a:lnTo>
                <a:lnTo>
                  <a:pt x="95760" y="499125"/>
                </a:lnTo>
                <a:lnTo>
                  <a:pt x="140996" y="518215"/>
                </a:lnTo>
                <a:lnTo>
                  <a:pt x="191338" y="524979"/>
                </a:lnTo>
                <a:lnTo>
                  <a:pt x="241679" y="518215"/>
                </a:lnTo>
                <a:lnTo>
                  <a:pt x="286916" y="499125"/>
                </a:lnTo>
                <a:lnTo>
                  <a:pt x="318808" y="474484"/>
                </a:lnTo>
                <a:lnTo>
                  <a:pt x="191173" y="474484"/>
                </a:lnTo>
                <a:lnTo>
                  <a:pt x="147330" y="467413"/>
                </a:lnTo>
                <a:lnTo>
                  <a:pt x="109253" y="447721"/>
                </a:lnTo>
                <a:lnTo>
                  <a:pt x="79226" y="417694"/>
                </a:lnTo>
                <a:lnTo>
                  <a:pt x="59535" y="379617"/>
                </a:lnTo>
                <a:lnTo>
                  <a:pt x="52463" y="335775"/>
                </a:lnTo>
                <a:lnTo>
                  <a:pt x="59535" y="291933"/>
                </a:lnTo>
                <a:lnTo>
                  <a:pt x="79226" y="253860"/>
                </a:lnTo>
                <a:lnTo>
                  <a:pt x="109253" y="223837"/>
                </a:lnTo>
                <a:lnTo>
                  <a:pt x="147330" y="204148"/>
                </a:lnTo>
                <a:lnTo>
                  <a:pt x="191173" y="197078"/>
                </a:lnTo>
                <a:lnTo>
                  <a:pt x="318548" y="197078"/>
                </a:lnTo>
                <a:lnTo>
                  <a:pt x="300180" y="180632"/>
                </a:lnTo>
                <a:lnTo>
                  <a:pt x="260718" y="159359"/>
                </a:lnTo>
                <a:close/>
              </a:path>
              <a:path w="383540" h="525145">
                <a:moveTo>
                  <a:pt x="318548" y="197078"/>
                </a:moveTo>
                <a:lnTo>
                  <a:pt x="191173" y="197078"/>
                </a:lnTo>
                <a:lnTo>
                  <a:pt x="235015" y="204148"/>
                </a:lnTo>
                <a:lnTo>
                  <a:pt x="273092" y="223837"/>
                </a:lnTo>
                <a:lnTo>
                  <a:pt x="303119" y="253860"/>
                </a:lnTo>
                <a:lnTo>
                  <a:pt x="322810" y="291933"/>
                </a:lnTo>
                <a:lnTo>
                  <a:pt x="329882" y="335775"/>
                </a:lnTo>
                <a:lnTo>
                  <a:pt x="322810" y="379617"/>
                </a:lnTo>
                <a:lnTo>
                  <a:pt x="303119" y="417694"/>
                </a:lnTo>
                <a:lnTo>
                  <a:pt x="273092" y="447721"/>
                </a:lnTo>
                <a:lnTo>
                  <a:pt x="235015" y="467413"/>
                </a:lnTo>
                <a:lnTo>
                  <a:pt x="191173" y="474484"/>
                </a:lnTo>
                <a:lnTo>
                  <a:pt x="318808" y="474484"/>
                </a:lnTo>
                <a:lnTo>
                  <a:pt x="325242" y="469514"/>
                </a:lnTo>
                <a:lnTo>
                  <a:pt x="354853" y="431188"/>
                </a:lnTo>
                <a:lnTo>
                  <a:pt x="373943" y="385951"/>
                </a:lnTo>
                <a:lnTo>
                  <a:pt x="380707" y="335610"/>
                </a:lnTo>
                <a:lnTo>
                  <a:pt x="374974" y="289184"/>
                </a:lnTo>
                <a:lnTo>
                  <a:pt x="358709" y="246946"/>
                </a:lnTo>
                <a:lnTo>
                  <a:pt x="333310" y="210295"/>
                </a:lnTo>
                <a:lnTo>
                  <a:pt x="318548" y="197078"/>
                </a:lnTo>
                <a:close/>
              </a:path>
              <a:path w="383540" h="525145">
                <a:moveTo>
                  <a:pt x="307581" y="123126"/>
                </a:moveTo>
                <a:lnTo>
                  <a:pt x="75095" y="123126"/>
                </a:lnTo>
                <a:lnTo>
                  <a:pt x="75095" y="159359"/>
                </a:lnTo>
                <a:lnTo>
                  <a:pt x="307581" y="159359"/>
                </a:lnTo>
                <a:lnTo>
                  <a:pt x="307581" y="123126"/>
                </a:lnTo>
                <a:close/>
              </a:path>
              <a:path w="383540" h="525145">
                <a:moveTo>
                  <a:pt x="223799" y="55740"/>
                </a:moveTo>
                <a:lnTo>
                  <a:pt x="159207" y="55740"/>
                </a:lnTo>
                <a:lnTo>
                  <a:pt x="159207" y="123126"/>
                </a:lnTo>
                <a:lnTo>
                  <a:pt x="223799" y="123126"/>
                </a:lnTo>
                <a:lnTo>
                  <a:pt x="223799" y="55740"/>
                </a:lnTo>
                <a:close/>
              </a:path>
              <a:path w="383540" h="525145">
                <a:moveTo>
                  <a:pt x="382993" y="15417"/>
                </a:moveTo>
                <a:lnTo>
                  <a:pt x="0" y="15417"/>
                </a:lnTo>
                <a:lnTo>
                  <a:pt x="114" y="55740"/>
                </a:lnTo>
                <a:lnTo>
                  <a:pt x="383006" y="55740"/>
                </a:lnTo>
                <a:lnTo>
                  <a:pt x="382993" y="15417"/>
                </a:lnTo>
                <a:close/>
              </a:path>
              <a:path w="383540" h="525145">
                <a:moveTo>
                  <a:pt x="252818" y="0"/>
                </a:moveTo>
                <a:lnTo>
                  <a:pt x="130289" y="0"/>
                </a:lnTo>
                <a:lnTo>
                  <a:pt x="130289" y="15417"/>
                </a:lnTo>
                <a:lnTo>
                  <a:pt x="252818" y="15417"/>
                </a:lnTo>
                <a:lnTo>
                  <a:pt x="252818" y="0"/>
                </a:lnTo>
                <a:close/>
              </a:path>
            </a:pathLst>
          </a:custGeom>
          <a:solidFill>
            <a:srgbClr val="0C90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95604" y="997204"/>
            <a:ext cx="3139198" cy="17951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95600" y="2972396"/>
            <a:ext cx="3139190" cy="8640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95599" y="3903598"/>
            <a:ext cx="3139190" cy="86400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44500" y="3569504"/>
            <a:ext cx="1858645" cy="123634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000" b="1" dirty="0">
                <a:solidFill>
                  <a:srgbClr val="575756"/>
                </a:solidFill>
                <a:latin typeface="Montserrat"/>
                <a:cs typeface="Montserrat"/>
              </a:rPr>
              <a:t>Nencini</a:t>
            </a:r>
            <a:endParaRPr sz="1000">
              <a:latin typeface="Montserrat"/>
              <a:cs typeface="Montserrat"/>
            </a:endParaRPr>
          </a:p>
          <a:p>
            <a:pPr marL="12700" marR="5080" algn="just">
              <a:lnSpc>
                <a:spcPct val="100000"/>
              </a:lnSpc>
              <a:spcBef>
                <a:spcPts val="565"/>
              </a:spcBef>
            </a:pPr>
            <a:r>
              <a:rPr sz="1000" spc="-5" dirty="0">
                <a:solidFill>
                  <a:srgbClr val="575756"/>
                </a:solidFill>
                <a:latin typeface="Montserrat"/>
                <a:cs typeface="Montserrat"/>
              </a:rPr>
              <a:t>Località Belvedere, </a:t>
            </a:r>
            <a:r>
              <a:rPr sz="1000" dirty="0">
                <a:solidFill>
                  <a:srgbClr val="575756"/>
                </a:solidFill>
                <a:latin typeface="Montserrat"/>
                <a:cs typeface="Montserrat"/>
              </a:rPr>
              <a:t>Ingresso</a:t>
            </a:r>
            <a:r>
              <a:rPr sz="1000" spc="-50" dirty="0">
                <a:solidFill>
                  <a:srgbClr val="575756"/>
                </a:solidFill>
                <a:latin typeface="Montserrat"/>
                <a:cs typeface="Montserrat"/>
              </a:rPr>
              <a:t> </a:t>
            </a:r>
            <a:r>
              <a:rPr sz="1000" dirty="0">
                <a:solidFill>
                  <a:srgbClr val="575756"/>
                </a:solidFill>
                <a:latin typeface="Montserrat"/>
                <a:cs typeface="Montserrat"/>
              </a:rPr>
              <a:t>6  53034 – </a:t>
            </a:r>
            <a:r>
              <a:rPr sz="1000" spc="-5" dirty="0">
                <a:solidFill>
                  <a:srgbClr val="575756"/>
                </a:solidFill>
                <a:latin typeface="Montserrat"/>
                <a:cs typeface="Montserrat"/>
              </a:rPr>
              <a:t>Colle </a:t>
            </a:r>
            <a:r>
              <a:rPr sz="1000" dirty="0">
                <a:solidFill>
                  <a:srgbClr val="575756"/>
                </a:solidFill>
                <a:latin typeface="Montserrat"/>
                <a:cs typeface="Montserrat"/>
              </a:rPr>
              <a:t>di </a:t>
            </a:r>
            <a:r>
              <a:rPr sz="1000" spc="-20" dirty="0">
                <a:solidFill>
                  <a:srgbClr val="575756"/>
                </a:solidFill>
                <a:latin typeface="Montserrat"/>
                <a:cs typeface="Montserrat"/>
              </a:rPr>
              <a:t>Val </a:t>
            </a:r>
            <a:r>
              <a:rPr sz="1000" dirty="0">
                <a:solidFill>
                  <a:srgbClr val="575756"/>
                </a:solidFill>
                <a:latin typeface="Montserrat"/>
                <a:cs typeface="Montserrat"/>
              </a:rPr>
              <a:t>d’Elsa (SI)  </a:t>
            </a:r>
            <a:r>
              <a:rPr sz="1000" spc="-15" dirty="0">
                <a:solidFill>
                  <a:srgbClr val="575756"/>
                </a:solidFill>
                <a:latin typeface="Montserrat"/>
                <a:cs typeface="Montserrat"/>
              </a:rPr>
              <a:t>ITALY</a:t>
            </a:r>
            <a:endParaRPr sz="10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575756"/>
                </a:solidFill>
                <a:latin typeface="Montserrat"/>
                <a:cs typeface="Montserrat"/>
              </a:rPr>
              <a:t>T +39 0577</a:t>
            </a:r>
            <a:r>
              <a:rPr sz="1000" spc="-15" dirty="0">
                <a:solidFill>
                  <a:srgbClr val="575756"/>
                </a:solidFill>
                <a:latin typeface="Montserrat"/>
                <a:cs typeface="Montserrat"/>
              </a:rPr>
              <a:t> </a:t>
            </a:r>
            <a:r>
              <a:rPr sz="1000" dirty="0">
                <a:solidFill>
                  <a:srgbClr val="575756"/>
                </a:solidFill>
                <a:latin typeface="Montserrat"/>
                <a:cs typeface="Montserrat"/>
              </a:rPr>
              <a:t>930880</a:t>
            </a:r>
            <a:endParaRPr sz="1000">
              <a:latin typeface="Montserrat"/>
              <a:cs typeface="Montserrat"/>
            </a:endParaRPr>
          </a:p>
          <a:p>
            <a:pPr marL="12700" marR="473709">
              <a:lnSpc>
                <a:spcPct val="100000"/>
              </a:lnSpc>
            </a:pPr>
            <a:r>
              <a:rPr sz="1000" dirty="0">
                <a:solidFill>
                  <a:srgbClr val="575756"/>
                </a:solidFill>
                <a:latin typeface="Montserrat"/>
                <a:cs typeface="Montserrat"/>
                <a:hlinkClick r:id="rId10"/>
              </a:rPr>
              <a:t>nencini@nencini.</a:t>
            </a:r>
            <a:r>
              <a:rPr sz="1000" spc="-25" dirty="0">
                <a:solidFill>
                  <a:srgbClr val="575756"/>
                </a:solidFill>
                <a:latin typeface="Montserrat"/>
                <a:cs typeface="Montserrat"/>
                <a:hlinkClick r:id="rId10"/>
              </a:rPr>
              <a:t>c</a:t>
            </a:r>
            <a:r>
              <a:rPr sz="1000" dirty="0">
                <a:solidFill>
                  <a:srgbClr val="575756"/>
                </a:solidFill>
                <a:latin typeface="Montserrat"/>
                <a:cs typeface="Montserrat"/>
                <a:hlinkClick r:id="rId10"/>
              </a:rPr>
              <a:t>om </a:t>
            </a:r>
            <a:r>
              <a:rPr sz="1000" dirty="0">
                <a:solidFill>
                  <a:srgbClr val="575756"/>
                </a:solidFill>
                <a:latin typeface="Montserrat"/>
                <a:cs typeface="Montserrat"/>
              </a:rPr>
              <a:t> </a:t>
            </a:r>
            <a:r>
              <a:rPr sz="1000" spc="-5" dirty="0">
                <a:solidFill>
                  <a:srgbClr val="575756"/>
                </a:solidFill>
                <a:latin typeface="Montserrat"/>
                <a:cs typeface="Montserrat"/>
                <a:hlinkClick r:id="rId11"/>
              </a:rPr>
              <a:t>www.nencini.com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8000" y="5121339"/>
            <a:ext cx="1800000" cy="4792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552399"/>
              </p:ext>
            </p:extLst>
          </p:nvPr>
        </p:nvGraphicFramePr>
        <p:xfrm>
          <a:off x="381000" y="4998403"/>
          <a:ext cx="2225040" cy="1653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5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267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50" dirty="0">
                        <a:latin typeface="Times New Roman"/>
                        <a:cs typeface="Times New Roman"/>
                      </a:endParaRPr>
                    </a:p>
                    <a:p>
                      <a:pPr marL="76200">
                        <a:lnSpc>
                          <a:spcPct val="100000"/>
                        </a:lnSpc>
                      </a:pPr>
                      <a:r>
                        <a:rPr sz="1000" b="1" spc="-5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Darco</a:t>
                      </a:r>
                      <a:endParaRPr sz="1000" dirty="0">
                        <a:latin typeface="Montserrat"/>
                        <a:cs typeface="Montserrat"/>
                      </a:endParaRPr>
                    </a:p>
                    <a:p>
                      <a:pPr marL="76200" marR="65659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00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Rue du Pont Long,  64160 Morlaàs,</a:t>
                      </a:r>
                      <a:r>
                        <a:rPr sz="1000" spc="-105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FRANCE</a:t>
                      </a:r>
                      <a:endParaRPr sz="1000" dirty="0">
                        <a:latin typeface="Montserrat"/>
                        <a:cs typeface="Montserrat"/>
                      </a:endParaRPr>
                    </a:p>
                    <a:p>
                      <a:pPr marL="76200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T +33 (0)5 59 84 63</a:t>
                      </a:r>
                      <a:r>
                        <a:rPr sz="1000" spc="-100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00</a:t>
                      </a:r>
                      <a:endParaRPr sz="1000" dirty="0">
                        <a:latin typeface="Montserrat"/>
                        <a:cs typeface="Montserrat"/>
                      </a:endParaRPr>
                    </a:p>
                    <a:p>
                      <a:pPr marL="76200">
                        <a:lnSpc>
                          <a:spcPts val="1175"/>
                        </a:lnSpc>
                      </a:pPr>
                      <a:r>
                        <a:rPr sz="1000" spc="-5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  <a:hlinkClick r:id="rId13"/>
                        </a:rPr>
                        <a:t>info@darco-valves.com</a:t>
                      </a:r>
                      <a:endParaRPr sz="1000" dirty="0">
                        <a:latin typeface="Montserrat"/>
                        <a:cs typeface="Montserra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444500" y="6603104"/>
            <a:ext cx="14605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575756"/>
                </a:solidFill>
                <a:latin typeface="Montserrat"/>
                <a:cs typeface="Montserrat"/>
                <a:hlinkClick r:id="rId14"/>
              </a:rPr>
              <a:t>www.darco-valves.com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095591" y="4947615"/>
            <a:ext cx="3139198" cy="179519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1674" y="4848357"/>
            <a:ext cx="9702800" cy="0"/>
          </a:xfrm>
          <a:custGeom>
            <a:avLst/>
            <a:gdLst/>
            <a:ahLst/>
            <a:cxnLst/>
            <a:rect l="l" t="t" r="r" b="b"/>
            <a:pathLst>
              <a:path w="9702800">
                <a:moveTo>
                  <a:pt x="0" y="0"/>
                </a:moveTo>
                <a:lnTo>
                  <a:pt x="9702419" y="0"/>
                </a:lnTo>
              </a:path>
            </a:pathLst>
          </a:custGeom>
          <a:ln w="12700">
            <a:solidFill>
              <a:srgbClr val="57575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3448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IPI </a:t>
            </a:r>
            <a:r>
              <a:rPr spc="-15" dirty="0"/>
              <a:t>Group: </a:t>
            </a:r>
            <a:r>
              <a:rPr spc="-55" dirty="0"/>
              <a:t>Valves</a:t>
            </a:r>
            <a:r>
              <a:rPr spc="25" dirty="0"/>
              <a:t> </a:t>
            </a:r>
            <a:r>
              <a:rPr spc="-15" dirty="0"/>
              <a:t>Division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w</a:t>
            </a:r>
            <a:r>
              <a:rPr spc="-140" dirty="0"/>
              <a:t> </a:t>
            </a:r>
            <a:r>
              <a:rPr dirty="0"/>
              <a:t>w</a:t>
            </a:r>
            <a:r>
              <a:rPr spc="-135" dirty="0"/>
              <a:t> </a:t>
            </a:r>
            <a:r>
              <a:rPr spc="95" dirty="0"/>
              <a:t>w.group-ipi.</a:t>
            </a:r>
            <a:r>
              <a:rPr spc="-185" dirty="0"/>
              <a:t> </a:t>
            </a:r>
            <a:r>
              <a:rPr spc="70" dirty="0"/>
              <a:t>com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45480A-4A4E-4EDB-8568-7504F5346B55}"/>
              </a:ext>
            </a:extLst>
          </p:cNvPr>
          <p:cNvSpPr/>
          <p:nvPr/>
        </p:nvSpPr>
        <p:spPr>
          <a:xfrm>
            <a:off x="2605766" y="1048005"/>
            <a:ext cx="4112534" cy="1079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Activity</a:t>
            </a:r>
            <a:r>
              <a:rPr lang="en-GB" sz="12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Design and manufacturing of sampling, tank, charging valves</a:t>
            </a:r>
            <a:endParaRPr lang="fr-FR" sz="1200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Established</a:t>
            </a:r>
            <a:r>
              <a:rPr lang="en-GB" sz="12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1974</a:t>
            </a:r>
            <a:endParaRPr lang="fr-FR" sz="1200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Joined the Group </a:t>
            </a:r>
            <a:r>
              <a:rPr lang="en-GB" sz="12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2016</a:t>
            </a:r>
            <a:endParaRPr lang="fr-FR" sz="1200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498DA04-1D4E-4FBD-8046-9694154A5DAE}"/>
              </a:ext>
            </a:extLst>
          </p:cNvPr>
          <p:cNvSpPr/>
          <p:nvPr/>
        </p:nvSpPr>
        <p:spPr>
          <a:xfrm>
            <a:off x="2605766" y="3078913"/>
            <a:ext cx="4112534" cy="1276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Activity</a:t>
            </a:r>
            <a:r>
              <a:rPr lang="en-GB" sz="12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Design and manufacturing of waterworks valves: Large diameter valves in specific materials; Valves for water  distribution systems and for dams</a:t>
            </a:r>
            <a:endParaRPr lang="fr-FR" sz="1200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Established </a:t>
            </a:r>
            <a:r>
              <a:rPr lang="en-GB" sz="12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1967</a:t>
            </a:r>
            <a:endParaRPr lang="fr-FR" sz="1200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Joined the Group </a:t>
            </a:r>
            <a:r>
              <a:rPr lang="en-GB" sz="12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2016</a:t>
            </a:r>
            <a:endParaRPr lang="fr-FR" sz="1200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A1A1E24-AB28-439C-AF78-FC5DAECE418D}"/>
              </a:ext>
            </a:extLst>
          </p:cNvPr>
          <p:cNvSpPr/>
          <p:nvPr/>
        </p:nvSpPr>
        <p:spPr>
          <a:xfrm>
            <a:off x="2605766" y="5238529"/>
            <a:ext cx="4112534" cy="1079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Activity</a:t>
            </a:r>
            <a:r>
              <a:rPr lang="en-GB" sz="12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Design and manufacturing of a large range of manual and/ or actuated ball valves</a:t>
            </a:r>
            <a:endParaRPr lang="fr-FR" sz="1200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Established</a:t>
            </a:r>
            <a:r>
              <a:rPr lang="en-GB" sz="12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1998</a:t>
            </a:r>
            <a:endParaRPr lang="fr-FR" sz="1200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Joined the Group </a:t>
            </a:r>
            <a:r>
              <a:rPr lang="en-GB" sz="12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2018</a:t>
            </a:r>
            <a:endParaRPr lang="fr-FR" sz="1200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94762" y="445520"/>
            <a:ext cx="46532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IPI </a:t>
            </a:r>
            <a:r>
              <a:rPr spc="-15" dirty="0"/>
              <a:t>Group: </a:t>
            </a:r>
            <a:r>
              <a:rPr spc="-55" dirty="0"/>
              <a:t>Valves </a:t>
            </a:r>
            <a:r>
              <a:rPr spc="-15" dirty="0"/>
              <a:t>Division </a:t>
            </a:r>
            <a:r>
              <a:rPr dirty="0"/>
              <a:t>-</a:t>
            </a:r>
            <a:r>
              <a:rPr spc="135" dirty="0"/>
              <a:t> </a:t>
            </a:r>
            <a:r>
              <a:rPr spc="-20" dirty="0"/>
              <a:t>Industries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235958"/>
            <a:ext cx="2812415" cy="526224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400" b="1" spc="-35" dirty="0">
                <a:latin typeface="Montserrat"/>
                <a:cs typeface="Montserrat"/>
              </a:rPr>
              <a:t>FAMAT</a:t>
            </a:r>
            <a:r>
              <a:rPr sz="1400" b="1" spc="-5" dirty="0">
                <a:latin typeface="Montserrat"/>
                <a:cs typeface="Montserrat"/>
              </a:rPr>
              <a:t> </a:t>
            </a:r>
            <a:r>
              <a:rPr sz="1400" b="1" dirty="0">
                <a:latin typeface="Montserrat"/>
                <a:cs typeface="Montserrat"/>
              </a:rPr>
              <a:t>:</a:t>
            </a:r>
            <a:endParaRPr sz="1400">
              <a:latin typeface="Montserrat"/>
              <a:cs typeface="Montserrat"/>
            </a:endParaRPr>
          </a:p>
          <a:p>
            <a:pPr marL="241300" indent="-228600">
              <a:lnSpc>
                <a:spcPct val="100000"/>
              </a:lnSpc>
              <a:spcBef>
                <a:spcPts val="285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-20" dirty="0">
                <a:latin typeface="Montserrat"/>
                <a:cs typeface="Montserrat"/>
              </a:rPr>
              <a:t>Water </a:t>
            </a:r>
            <a:r>
              <a:rPr sz="1400" dirty="0">
                <a:latin typeface="Montserrat"/>
                <a:cs typeface="Montserrat"/>
              </a:rPr>
              <a:t>distribution</a:t>
            </a:r>
            <a:r>
              <a:rPr sz="1400" spc="-5" dirty="0">
                <a:latin typeface="Montserrat"/>
                <a:cs typeface="Montserrat"/>
              </a:rPr>
              <a:t> systems</a:t>
            </a:r>
            <a:endParaRPr sz="1400">
              <a:latin typeface="Montserrat"/>
              <a:cs typeface="Montserrat"/>
            </a:endParaRPr>
          </a:p>
          <a:p>
            <a:pPr marL="241300" indent="-228600">
              <a:lnSpc>
                <a:spcPct val="100000"/>
              </a:lnSpc>
              <a:spcBef>
                <a:spcPts val="285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-15" dirty="0">
                <a:latin typeface="Montserrat"/>
                <a:cs typeface="Montserrat"/>
              </a:rPr>
              <a:t>Power</a:t>
            </a:r>
            <a:r>
              <a:rPr sz="1400" spc="-5" dirty="0">
                <a:latin typeface="Montserrat"/>
                <a:cs typeface="Montserrat"/>
              </a:rPr>
              <a:t> generation</a:t>
            </a:r>
            <a:endParaRPr sz="1400">
              <a:latin typeface="Montserrat"/>
              <a:cs typeface="Montserrat"/>
            </a:endParaRPr>
          </a:p>
          <a:p>
            <a:pPr marL="241300" indent="-228600">
              <a:lnSpc>
                <a:spcPct val="100000"/>
              </a:lnSpc>
              <a:spcBef>
                <a:spcPts val="280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-5" dirty="0">
                <a:latin typeface="Montserrat"/>
                <a:cs typeface="Montserrat"/>
              </a:rPr>
              <a:t>Petrochemicals</a:t>
            </a:r>
            <a:endParaRPr sz="1400">
              <a:latin typeface="Montserrat"/>
              <a:cs typeface="Montserrat"/>
            </a:endParaRPr>
          </a:p>
          <a:p>
            <a:pPr marL="241300" indent="-228600">
              <a:lnSpc>
                <a:spcPct val="100000"/>
              </a:lnSpc>
              <a:spcBef>
                <a:spcPts val="285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latin typeface="Montserrat"/>
                <a:cs typeface="Montserrat"/>
              </a:rPr>
              <a:t>Oil &amp;</a:t>
            </a:r>
            <a:r>
              <a:rPr sz="1400" spc="-5" dirty="0">
                <a:latin typeface="Montserrat"/>
                <a:cs typeface="Montserrat"/>
              </a:rPr>
              <a:t> </a:t>
            </a:r>
            <a:r>
              <a:rPr sz="1400" dirty="0">
                <a:latin typeface="Montserrat"/>
                <a:cs typeface="Montserrat"/>
              </a:rPr>
              <a:t>Gas</a:t>
            </a:r>
            <a:endParaRPr sz="1400">
              <a:latin typeface="Montserrat"/>
              <a:cs typeface="Montserrat"/>
            </a:endParaRPr>
          </a:p>
          <a:p>
            <a:pPr marL="241300" indent="-228600">
              <a:lnSpc>
                <a:spcPct val="100000"/>
              </a:lnSpc>
              <a:spcBef>
                <a:spcPts val="285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-5" dirty="0">
                <a:latin typeface="Montserrat"/>
                <a:cs typeface="Montserrat"/>
              </a:rPr>
              <a:t>Pharmaceutical,</a:t>
            </a:r>
            <a:r>
              <a:rPr sz="1400" spc="-15" dirty="0">
                <a:latin typeface="Montserrat"/>
                <a:cs typeface="Montserrat"/>
              </a:rPr>
              <a:t> </a:t>
            </a:r>
            <a:r>
              <a:rPr sz="1400" spc="-5" dirty="0">
                <a:latin typeface="Montserrat"/>
                <a:cs typeface="Montserrat"/>
              </a:rPr>
              <a:t>chemical</a:t>
            </a:r>
            <a:endParaRPr sz="1400">
              <a:latin typeface="Montserrat"/>
              <a:cs typeface="Montserrat"/>
            </a:endParaRPr>
          </a:p>
          <a:p>
            <a:pPr marL="241300" indent="-228600">
              <a:lnSpc>
                <a:spcPct val="100000"/>
              </a:lnSpc>
              <a:spcBef>
                <a:spcPts val="284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-5" dirty="0">
                <a:latin typeface="Montserrat"/>
                <a:cs typeface="Montserrat"/>
              </a:rPr>
              <a:t>Cosmetics </a:t>
            </a:r>
            <a:r>
              <a:rPr sz="1400" dirty="0">
                <a:latin typeface="Montserrat"/>
                <a:cs typeface="Montserrat"/>
              </a:rPr>
              <a:t>&amp;</a:t>
            </a:r>
            <a:r>
              <a:rPr sz="1400" spc="-5" dirty="0">
                <a:latin typeface="Montserrat"/>
                <a:cs typeface="Montserrat"/>
              </a:rPr>
              <a:t> </a:t>
            </a:r>
            <a:r>
              <a:rPr sz="1400" dirty="0">
                <a:latin typeface="Montserrat"/>
                <a:cs typeface="Montserrat"/>
              </a:rPr>
              <a:t>Food</a:t>
            </a:r>
            <a:endParaRPr sz="14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buFont typeface="Montserrat"/>
              <a:buChar char="•"/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Montserrat"/>
                <a:cs typeface="Montserrat"/>
              </a:rPr>
              <a:t>Nencini</a:t>
            </a:r>
            <a:r>
              <a:rPr sz="1400" b="1" spc="-5" dirty="0">
                <a:latin typeface="Montserrat"/>
                <a:cs typeface="Montserrat"/>
              </a:rPr>
              <a:t> </a:t>
            </a:r>
            <a:r>
              <a:rPr sz="1400" b="1" dirty="0">
                <a:latin typeface="Montserrat"/>
                <a:cs typeface="Montserrat"/>
              </a:rPr>
              <a:t>:</a:t>
            </a:r>
            <a:endParaRPr sz="1400">
              <a:latin typeface="Montserrat"/>
              <a:cs typeface="Montserrat"/>
            </a:endParaRPr>
          </a:p>
          <a:p>
            <a:pPr marL="241300" indent="-228600">
              <a:lnSpc>
                <a:spcPct val="100000"/>
              </a:lnSpc>
              <a:spcBef>
                <a:spcPts val="285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-15" dirty="0">
                <a:latin typeface="Montserrat"/>
                <a:cs typeface="Montserrat"/>
              </a:rPr>
              <a:t>Power</a:t>
            </a:r>
            <a:r>
              <a:rPr sz="1400" spc="-5" dirty="0">
                <a:latin typeface="Montserrat"/>
                <a:cs typeface="Montserrat"/>
              </a:rPr>
              <a:t> generation</a:t>
            </a:r>
            <a:endParaRPr sz="1400">
              <a:latin typeface="Montserrat"/>
              <a:cs typeface="Montserrat"/>
            </a:endParaRPr>
          </a:p>
          <a:p>
            <a:pPr marL="241300" indent="-228600">
              <a:lnSpc>
                <a:spcPct val="100000"/>
              </a:lnSpc>
              <a:spcBef>
                <a:spcPts val="285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latin typeface="Montserrat"/>
                <a:cs typeface="Montserrat"/>
              </a:rPr>
              <a:t>Oil</a:t>
            </a:r>
            <a:r>
              <a:rPr sz="1400" spc="-5" dirty="0">
                <a:latin typeface="Montserrat"/>
                <a:cs typeface="Montserrat"/>
              </a:rPr>
              <a:t> </a:t>
            </a:r>
            <a:r>
              <a:rPr sz="1400" dirty="0">
                <a:latin typeface="Montserrat"/>
                <a:cs typeface="Montserrat"/>
              </a:rPr>
              <a:t>industry</a:t>
            </a:r>
            <a:endParaRPr sz="1400">
              <a:latin typeface="Montserrat"/>
              <a:cs typeface="Montserrat"/>
            </a:endParaRPr>
          </a:p>
          <a:p>
            <a:pPr marL="241300" indent="-228600">
              <a:lnSpc>
                <a:spcPct val="100000"/>
              </a:lnSpc>
              <a:spcBef>
                <a:spcPts val="284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latin typeface="Montserrat"/>
                <a:cs typeface="Montserrat"/>
              </a:rPr>
              <a:t>Gas</a:t>
            </a:r>
            <a:endParaRPr sz="1400">
              <a:latin typeface="Montserrat"/>
              <a:cs typeface="Montserrat"/>
            </a:endParaRPr>
          </a:p>
          <a:p>
            <a:pPr marL="241300" indent="-228600">
              <a:lnSpc>
                <a:spcPct val="100000"/>
              </a:lnSpc>
              <a:spcBef>
                <a:spcPts val="280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-5" dirty="0">
                <a:latin typeface="Montserrat"/>
                <a:cs typeface="Montserrat"/>
              </a:rPr>
              <a:t>Petrochemicals</a:t>
            </a:r>
            <a:endParaRPr sz="14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Montserrat"/>
              <a:buChar char="•"/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latin typeface="Montserrat"/>
                <a:cs typeface="Montserrat"/>
              </a:rPr>
              <a:t>Darco </a:t>
            </a:r>
            <a:r>
              <a:rPr sz="1400" b="1" dirty="0">
                <a:latin typeface="Montserrat"/>
                <a:cs typeface="Montserrat"/>
              </a:rPr>
              <a:t>:</a:t>
            </a:r>
            <a:endParaRPr sz="1400">
              <a:latin typeface="Montserrat"/>
              <a:cs typeface="Montserrat"/>
            </a:endParaRPr>
          </a:p>
          <a:p>
            <a:pPr marL="427355" indent="-414655">
              <a:lnSpc>
                <a:spcPct val="100000"/>
              </a:lnSpc>
              <a:spcBef>
                <a:spcPts val="285"/>
              </a:spcBef>
              <a:buChar char="•"/>
              <a:tabLst>
                <a:tab pos="427355" algn="l"/>
                <a:tab pos="427990" algn="l"/>
              </a:tabLst>
            </a:pPr>
            <a:r>
              <a:rPr sz="1400" dirty="0">
                <a:latin typeface="Montserrat"/>
                <a:cs typeface="Montserrat"/>
              </a:rPr>
              <a:t>Gas</a:t>
            </a:r>
            <a:endParaRPr sz="1400">
              <a:latin typeface="Montserrat"/>
              <a:cs typeface="Montserrat"/>
            </a:endParaRPr>
          </a:p>
          <a:p>
            <a:pPr marL="427355" indent="-414655">
              <a:lnSpc>
                <a:spcPct val="100000"/>
              </a:lnSpc>
              <a:spcBef>
                <a:spcPts val="284"/>
              </a:spcBef>
              <a:buChar char="•"/>
              <a:tabLst>
                <a:tab pos="427355" algn="l"/>
                <a:tab pos="427990" algn="l"/>
              </a:tabLst>
            </a:pPr>
            <a:r>
              <a:rPr sz="1400" spc="-15" dirty="0">
                <a:latin typeface="Montserrat"/>
                <a:cs typeface="Montserrat"/>
              </a:rPr>
              <a:t>Transport </a:t>
            </a:r>
            <a:r>
              <a:rPr sz="1400" dirty="0">
                <a:latin typeface="Montserrat"/>
                <a:cs typeface="Montserrat"/>
              </a:rPr>
              <a:t>and</a:t>
            </a:r>
            <a:r>
              <a:rPr sz="1400" spc="5" dirty="0">
                <a:latin typeface="Montserrat"/>
                <a:cs typeface="Montserrat"/>
              </a:rPr>
              <a:t> </a:t>
            </a:r>
            <a:r>
              <a:rPr sz="1400" spc="-10" dirty="0">
                <a:latin typeface="Montserrat"/>
                <a:cs typeface="Montserrat"/>
              </a:rPr>
              <a:t>storage</a:t>
            </a:r>
            <a:endParaRPr sz="1400">
              <a:latin typeface="Montserrat"/>
              <a:cs typeface="Montserrat"/>
            </a:endParaRPr>
          </a:p>
          <a:p>
            <a:pPr marL="427355" indent="-414655">
              <a:lnSpc>
                <a:spcPct val="100000"/>
              </a:lnSpc>
              <a:spcBef>
                <a:spcPts val="280"/>
              </a:spcBef>
              <a:buChar char="•"/>
              <a:tabLst>
                <a:tab pos="427355" algn="l"/>
                <a:tab pos="427990" algn="l"/>
              </a:tabLst>
            </a:pPr>
            <a:r>
              <a:rPr sz="1400" dirty="0">
                <a:latin typeface="Montserrat"/>
                <a:cs typeface="Montserrat"/>
              </a:rPr>
              <a:t>Crude</a:t>
            </a:r>
            <a:r>
              <a:rPr sz="1400" spc="-5" dirty="0">
                <a:latin typeface="Montserrat"/>
                <a:cs typeface="Montserrat"/>
              </a:rPr>
              <a:t> </a:t>
            </a:r>
            <a:r>
              <a:rPr sz="1400" dirty="0">
                <a:latin typeface="Montserrat"/>
                <a:cs typeface="Montserrat"/>
              </a:rPr>
              <a:t>oil</a:t>
            </a:r>
            <a:endParaRPr sz="1400">
              <a:latin typeface="Montserrat"/>
              <a:cs typeface="Montserrat"/>
            </a:endParaRPr>
          </a:p>
          <a:p>
            <a:pPr marL="427355" indent="-414655">
              <a:lnSpc>
                <a:spcPct val="100000"/>
              </a:lnSpc>
              <a:spcBef>
                <a:spcPts val="285"/>
              </a:spcBef>
              <a:buChar char="•"/>
              <a:tabLst>
                <a:tab pos="427355" algn="l"/>
                <a:tab pos="427990" algn="l"/>
              </a:tabLst>
            </a:pPr>
            <a:r>
              <a:rPr sz="1400" spc="-10" dirty="0">
                <a:latin typeface="Montserrat"/>
                <a:cs typeface="Montserrat"/>
              </a:rPr>
              <a:t>Corrosive </a:t>
            </a:r>
            <a:r>
              <a:rPr sz="1400" dirty="0">
                <a:latin typeface="Montserrat"/>
                <a:cs typeface="Montserrat"/>
              </a:rPr>
              <a:t>and </a:t>
            </a:r>
            <a:r>
              <a:rPr sz="1400" spc="-10" dirty="0">
                <a:latin typeface="Montserrat"/>
                <a:cs typeface="Montserrat"/>
              </a:rPr>
              <a:t>abrasive</a:t>
            </a:r>
            <a:r>
              <a:rPr sz="1400" spc="-35" dirty="0">
                <a:latin typeface="Montserrat"/>
                <a:cs typeface="Montserrat"/>
              </a:rPr>
              <a:t> </a:t>
            </a:r>
            <a:r>
              <a:rPr sz="1400" spc="-5" dirty="0">
                <a:latin typeface="Montserrat"/>
                <a:cs typeface="Montserrat"/>
              </a:rPr>
              <a:t>flow</a:t>
            </a:r>
            <a:endParaRPr sz="1400">
              <a:latin typeface="Montserrat"/>
              <a:cs typeface="Montserrat"/>
            </a:endParaRPr>
          </a:p>
          <a:p>
            <a:pPr marL="427355" indent="-414655">
              <a:lnSpc>
                <a:spcPct val="100000"/>
              </a:lnSpc>
              <a:spcBef>
                <a:spcPts val="284"/>
              </a:spcBef>
              <a:buChar char="•"/>
              <a:tabLst>
                <a:tab pos="427355" algn="l"/>
                <a:tab pos="427990" algn="l"/>
              </a:tabLst>
            </a:pPr>
            <a:r>
              <a:rPr sz="1400" dirty="0">
                <a:latin typeface="Montserrat"/>
                <a:cs typeface="Montserrat"/>
              </a:rPr>
              <a:t>Sour</a:t>
            </a:r>
            <a:r>
              <a:rPr sz="1400" spc="-5" dirty="0">
                <a:latin typeface="Montserrat"/>
                <a:cs typeface="Montserrat"/>
              </a:rPr>
              <a:t> </a:t>
            </a:r>
            <a:r>
              <a:rPr sz="1400" dirty="0">
                <a:latin typeface="Montserrat"/>
                <a:cs typeface="Montserrat"/>
              </a:rPr>
              <a:t>services</a:t>
            </a:r>
            <a:endParaRPr sz="1400">
              <a:latin typeface="Montserrat"/>
              <a:cs typeface="Montserrat"/>
            </a:endParaRPr>
          </a:p>
          <a:p>
            <a:pPr marL="427355" indent="-414655">
              <a:lnSpc>
                <a:spcPct val="100000"/>
              </a:lnSpc>
              <a:spcBef>
                <a:spcPts val="280"/>
              </a:spcBef>
              <a:buChar char="•"/>
              <a:tabLst>
                <a:tab pos="427355" algn="l"/>
                <a:tab pos="427990" algn="l"/>
              </a:tabLst>
            </a:pPr>
            <a:r>
              <a:rPr sz="1400" spc="-5" dirty="0">
                <a:latin typeface="Montserrat"/>
                <a:cs typeface="Montserrat"/>
              </a:rPr>
              <a:t>Chemical</a:t>
            </a:r>
            <a:r>
              <a:rPr sz="1400" spc="-10" dirty="0">
                <a:latin typeface="Montserrat"/>
                <a:cs typeface="Montserrat"/>
              </a:rPr>
              <a:t> </a:t>
            </a:r>
            <a:r>
              <a:rPr sz="1400" dirty="0">
                <a:latin typeface="Montserrat"/>
                <a:cs typeface="Montserrat"/>
              </a:rPr>
              <a:t>services</a:t>
            </a:r>
            <a:endParaRPr sz="1400">
              <a:latin typeface="Montserrat"/>
              <a:cs typeface="Montserra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76408" y="3960012"/>
            <a:ext cx="3139198" cy="2782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76408" y="997205"/>
            <a:ext cx="3139190" cy="27827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95591" y="997205"/>
            <a:ext cx="3139198" cy="27827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95591" y="3960012"/>
            <a:ext cx="3139198" cy="27827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w</a:t>
            </a:r>
            <a:r>
              <a:rPr spc="-140" dirty="0"/>
              <a:t> </a:t>
            </a:r>
            <a:r>
              <a:rPr dirty="0"/>
              <a:t>w</a:t>
            </a:r>
            <a:r>
              <a:rPr spc="-135" dirty="0"/>
              <a:t> </a:t>
            </a:r>
            <a:r>
              <a:rPr spc="95" dirty="0"/>
              <a:t>w.group-ipi.</a:t>
            </a:r>
            <a:r>
              <a:rPr spc="-185" dirty="0"/>
              <a:t> </a:t>
            </a:r>
            <a:r>
              <a:rPr spc="70" dirty="0"/>
              <a:t>com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8000" y="1511655"/>
            <a:ext cx="1799999" cy="390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502840"/>
              </p:ext>
            </p:extLst>
          </p:nvPr>
        </p:nvGraphicFramePr>
        <p:xfrm>
          <a:off x="381000" y="1511655"/>
          <a:ext cx="2225040" cy="1805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5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857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HARGRAM</a:t>
                      </a:r>
                      <a:endParaRPr sz="1000" dirty="0">
                        <a:latin typeface="Montserrat"/>
                        <a:cs typeface="Montserrat"/>
                      </a:endParaRPr>
                    </a:p>
                    <a:p>
                      <a:pPr marL="127000" marR="1045844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00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20 Knights</a:t>
                      </a:r>
                      <a:r>
                        <a:rPr sz="1000" spc="-100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Road  </a:t>
                      </a:r>
                      <a:r>
                        <a:rPr sz="1000" spc="-5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Germiston  </a:t>
                      </a:r>
                      <a:r>
                        <a:rPr sz="1000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SOUTH</a:t>
                      </a:r>
                      <a:r>
                        <a:rPr sz="1000" spc="-25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5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AFRICA</a:t>
                      </a:r>
                      <a:endParaRPr sz="1000" dirty="0">
                        <a:latin typeface="Montserrat"/>
                        <a:cs typeface="Montserrat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+27 (0)11 828</a:t>
                      </a:r>
                      <a:r>
                        <a:rPr sz="1000" spc="-15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5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9623/9624</a:t>
                      </a:r>
                      <a:endParaRPr sz="1000" dirty="0">
                        <a:latin typeface="Montserrat"/>
                        <a:cs typeface="Montserrat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1000" spc="-5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  <a:hlinkClick r:id="rId3"/>
                        </a:rPr>
                        <a:t>info@hargram.co.za</a:t>
                      </a:r>
                      <a:endParaRPr sz="1000" dirty="0">
                        <a:latin typeface="Montserrat"/>
                        <a:cs typeface="Montserrat"/>
                      </a:endParaRPr>
                    </a:p>
                    <a:p>
                      <a:pPr marL="127000">
                        <a:lnSpc>
                          <a:spcPts val="1150"/>
                        </a:lnSpc>
                        <a:spcBef>
                          <a:spcPts val="565"/>
                        </a:spcBef>
                      </a:pPr>
                      <a:r>
                        <a:rPr sz="1000" spc="-5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  <a:hlinkClick r:id="rId4"/>
                        </a:rPr>
                        <a:t>www.hargram-engineering.co.za</a:t>
                      </a:r>
                      <a:endParaRPr sz="1000" dirty="0">
                        <a:latin typeface="Montserrat"/>
                        <a:cs typeface="Montserra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506958" y="3876357"/>
            <a:ext cx="6383655" cy="0"/>
          </a:xfrm>
          <a:custGeom>
            <a:avLst/>
            <a:gdLst/>
            <a:ahLst/>
            <a:cxnLst/>
            <a:rect l="l" t="t" r="r" b="b"/>
            <a:pathLst>
              <a:path w="6383655">
                <a:moveTo>
                  <a:pt x="0" y="0"/>
                </a:moveTo>
                <a:lnTo>
                  <a:pt x="6383235" y="0"/>
                </a:lnTo>
              </a:path>
            </a:pathLst>
          </a:custGeom>
          <a:ln w="12700">
            <a:solidFill>
              <a:srgbClr val="57575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8849" y="38763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09248" y="38763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8000" y="4330360"/>
            <a:ext cx="1800000" cy="5264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532587"/>
              </p:ext>
            </p:extLst>
          </p:nvPr>
        </p:nvGraphicFramePr>
        <p:xfrm>
          <a:off x="381000" y="4175136"/>
          <a:ext cx="2225040" cy="22291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5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291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Usimetal</a:t>
                      </a:r>
                      <a:endParaRPr sz="1000" dirty="0">
                        <a:latin typeface="Montserrat"/>
                        <a:cs typeface="Montserrat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00" spc="-10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ZAC </a:t>
                      </a:r>
                      <a:r>
                        <a:rPr sz="1000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du</a:t>
                      </a:r>
                      <a:r>
                        <a:rPr sz="1000" spc="5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Plan</a:t>
                      </a:r>
                      <a:endParaRPr sz="1000" dirty="0">
                        <a:latin typeface="Montserrat"/>
                        <a:cs typeface="Montserrat"/>
                      </a:endParaRPr>
                    </a:p>
                    <a:p>
                      <a:pPr marL="127000" marR="151765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101 </a:t>
                      </a:r>
                      <a:r>
                        <a:rPr sz="1000" spc="-10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Avenue </a:t>
                      </a:r>
                      <a:r>
                        <a:rPr sz="1000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de la </a:t>
                      </a:r>
                      <a:r>
                        <a:rPr sz="1000" spc="-5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Counoise  </a:t>
                      </a:r>
                      <a:r>
                        <a:rPr sz="1000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84320 </a:t>
                      </a:r>
                      <a:r>
                        <a:rPr sz="1000" spc="-5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Entraigues </a:t>
                      </a:r>
                      <a:r>
                        <a:rPr sz="1000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sur la</a:t>
                      </a:r>
                      <a:r>
                        <a:rPr sz="1000" spc="-70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Sorgue  FRANCE</a:t>
                      </a:r>
                      <a:endParaRPr sz="1000" dirty="0">
                        <a:latin typeface="Montserrat"/>
                        <a:cs typeface="Montserrat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+33 (0)4 32 40 00</a:t>
                      </a:r>
                      <a:r>
                        <a:rPr sz="1000" spc="-20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20</a:t>
                      </a:r>
                      <a:endParaRPr sz="1000" dirty="0">
                        <a:latin typeface="Montserrat"/>
                        <a:cs typeface="Montserrat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1000" spc="-5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  <a:hlinkClick r:id="rId6"/>
                        </a:rPr>
                        <a:t>usi.metal@usimetalfrance.com</a:t>
                      </a:r>
                      <a:endParaRPr sz="1000" dirty="0">
                        <a:latin typeface="Montserrat"/>
                        <a:cs typeface="Montserrat"/>
                      </a:endParaRPr>
                    </a:p>
                    <a:p>
                      <a:pPr marL="127000">
                        <a:lnSpc>
                          <a:spcPts val="1150"/>
                        </a:lnSpc>
                        <a:spcBef>
                          <a:spcPts val="570"/>
                        </a:spcBef>
                      </a:pPr>
                      <a:r>
                        <a:rPr sz="1000" spc="-5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  <a:hlinkClick r:id="rId7"/>
                        </a:rPr>
                        <a:t>www.usimetalfrance.com</a:t>
                      </a:r>
                      <a:endParaRPr sz="1000" dirty="0">
                        <a:latin typeface="Montserrat"/>
                        <a:cs typeface="Montserra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7095591" y="997205"/>
            <a:ext cx="3139198" cy="27827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95600" y="3960012"/>
            <a:ext cx="3139189" cy="278279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70295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IPI </a:t>
            </a:r>
            <a:r>
              <a:rPr spc="-15" dirty="0"/>
              <a:t>Group: </a:t>
            </a:r>
            <a:r>
              <a:rPr spc="-25" dirty="0"/>
              <a:t>Machining</a:t>
            </a:r>
            <a:r>
              <a:rPr spc="40" dirty="0"/>
              <a:t> </a:t>
            </a:r>
            <a:r>
              <a:rPr spc="-15" dirty="0"/>
              <a:t>Division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w</a:t>
            </a:r>
            <a:r>
              <a:rPr spc="-140" dirty="0"/>
              <a:t> </a:t>
            </a:r>
            <a:r>
              <a:rPr dirty="0"/>
              <a:t>w</a:t>
            </a:r>
            <a:r>
              <a:rPr spc="-135" dirty="0"/>
              <a:t> </a:t>
            </a:r>
            <a:r>
              <a:rPr spc="95" dirty="0"/>
              <a:t>w.group-ipi.</a:t>
            </a:r>
            <a:r>
              <a:rPr spc="-185" dirty="0"/>
              <a:t> </a:t>
            </a:r>
            <a:r>
              <a:rPr spc="70" dirty="0"/>
              <a:t>com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9B366D-842F-4CC4-9A44-16CC02D9ECF9}"/>
              </a:ext>
            </a:extLst>
          </p:cNvPr>
          <p:cNvSpPr/>
          <p:nvPr/>
        </p:nvSpPr>
        <p:spPr>
          <a:xfrm>
            <a:off x="2645665" y="1707000"/>
            <a:ext cx="4112260" cy="881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Activity</a:t>
            </a:r>
            <a:r>
              <a:rPr lang="en-GB" sz="12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Precision machining</a:t>
            </a:r>
            <a:endParaRPr lang="fr-FR" sz="1200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Established</a:t>
            </a:r>
            <a:r>
              <a:rPr lang="fr-FR" sz="12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1951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b="1" dirty="0" err="1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Joined</a:t>
            </a:r>
            <a:r>
              <a:rPr lang="fr-FR" sz="120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the Group </a:t>
            </a:r>
            <a:r>
              <a:rPr lang="fr-FR" sz="12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2013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31CFF7-C64F-4FD9-A09F-E7428B85A471}"/>
              </a:ext>
            </a:extLst>
          </p:cNvPr>
          <p:cNvSpPr/>
          <p:nvPr/>
        </p:nvSpPr>
        <p:spPr>
          <a:xfrm>
            <a:off x="2606040" y="4472909"/>
            <a:ext cx="4151885" cy="1272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Activity</a:t>
            </a:r>
            <a:r>
              <a:rPr lang="en-GB" sz="12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Precision machining, turning, milling  (3, 4 and 5 axes) and grinding (internal  and external), as well as precision wire  EDM, from a single piece to medium  scale series.</a:t>
            </a:r>
            <a:endParaRPr lang="fr-FR" sz="1200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Established</a:t>
            </a:r>
            <a:r>
              <a:rPr lang="fr-FR" sz="120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1998</a:t>
            </a:r>
            <a:endParaRPr lang="fr-FR" sz="1200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20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Joined the Group </a:t>
            </a:r>
            <a:r>
              <a:rPr lang="en-GB" sz="12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2015</a:t>
            </a:r>
            <a:endParaRPr lang="fr-FR" sz="1200" dirty="0">
              <a:latin typeface="Montserrat" panose="00000500000000000000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24582" y="445520"/>
            <a:ext cx="65233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IPI </a:t>
            </a:r>
            <a:r>
              <a:rPr spc="-15" dirty="0"/>
              <a:t>Group: </a:t>
            </a:r>
            <a:r>
              <a:rPr spc="-25" dirty="0"/>
              <a:t>Machining </a:t>
            </a:r>
            <a:r>
              <a:rPr spc="-15" dirty="0"/>
              <a:t>Division </a:t>
            </a:r>
            <a:r>
              <a:rPr dirty="0"/>
              <a:t>- </a:t>
            </a:r>
            <a:r>
              <a:rPr spc="-20" dirty="0"/>
              <a:t>Products </a:t>
            </a:r>
            <a:r>
              <a:rPr dirty="0"/>
              <a:t>&amp;</a:t>
            </a:r>
            <a:r>
              <a:rPr spc="155" dirty="0"/>
              <a:t> </a:t>
            </a:r>
            <a:r>
              <a:rPr spc="-20" dirty="0"/>
              <a:t>Industries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093279"/>
            <a:ext cx="3093085" cy="551180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400" b="1" dirty="0">
                <a:latin typeface="Montserrat"/>
                <a:cs typeface="Montserrat"/>
              </a:rPr>
              <a:t>HARGRAM</a:t>
            </a:r>
            <a:r>
              <a:rPr sz="1400" b="1" spc="-100" dirty="0">
                <a:latin typeface="Montserrat"/>
                <a:cs typeface="Montserrat"/>
              </a:rPr>
              <a:t> </a:t>
            </a:r>
            <a:r>
              <a:rPr sz="1400" b="1" dirty="0">
                <a:latin typeface="Montserrat"/>
                <a:cs typeface="Montserrat"/>
              </a:rPr>
              <a:t>:</a:t>
            </a:r>
            <a:endParaRPr sz="1400">
              <a:latin typeface="Montserrat"/>
              <a:cs typeface="Montserrat"/>
            </a:endParaRPr>
          </a:p>
          <a:p>
            <a:pPr marL="241300" marR="661670" indent="-228600">
              <a:lnSpc>
                <a:spcPct val="100000"/>
              </a:lnSpc>
              <a:spcBef>
                <a:spcPts val="565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latin typeface="Montserrat"/>
                <a:cs typeface="Montserrat"/>
              </a:rPr>
              <a:t>Mining &amp;</a:t>
            </a:r>
            <a:r>
              <a:rPr sz="1400" spc="-70" dirty="0">
                <a:latin typeface="Montserrat"/>
                <a:cs typeface="Montserrat"/>
              </a:rPr>
              <a:t> </a:t>
            </a:r>
            <a:r>
              <a:rPr sz="1400" spc="-5" dirty="0">
                <a:latin typeface="Montserrat"/>
                <a:cs typeface="Montserrat"/>
              </a:rPr>
              <a:t>mineral-related  </a:t>
            </a:r>
            <a:r>
              <a:rPr sz="1400" dirty="0">
                <a:latin typeface="Montserrat"/>
                <a:cs typeface="Montserrat"/>
              </a:rPr>
              <a:t>activities;</a:t>
            </a:r>
            <a:endParaRPr sz="1400">
              <a:latin typeface="Montserrat"/>
              <a:cs typeface="Montserrat"/>
            </a:endParaRPr>
          </a:p>
          <a:p>
            <a:pPr marL="241300" marR="157480" indent="-228600">
              <a:lnSpc>
                <a:spcPct val="100000"/>
              </a:lnSpc>
              <a:spcBef>
                <a:spcPts val="285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-5" dirty="0">
                <a:latin typeface="Montserrat"/>
                <a:cs typeface="Montserrat"/>
              </a:rPr>
              <a:t>Automobile </a:t>
            </a:r>
            <a:r>
              <a:rPr sz="1400" dirty="0">
                <a:latin typeface="Montserrat"/>
                <a:cs typeface="Montserrat"/>
              </a:rPr>
              <a:t>industry</a:t>
            </a:r>
            <a:r>
              <a:rPr sz="1400" spc="-60" dirty="0">
                <a:latin typeface="Montserrat"/>
                <a:cs typeface="Montserrat"/>
              </a:rPr>
              <a:t> </a:t>
            </a:r>
            <a:r>
              <a:rPr sz="1400" dirty="0">
                <a:latin typeface="Montserrat"/>
                <a:cs typeface="Montserrat"/>
              </a:rPr>
              <a:t>(Faurecia,  Bosch, Ford)</a:t>
            </a:r>
            <a:r>
              <a:rPr sz="1400" spc="-10" dirty="0">
                <a:latin typeface="Montserrat"/>
                <a:cs typeface="Montserrat"/>
              </a:rPr>
              <a:t> </a:t>
            </a:r>
            <a:r>
              <a:rPr sz="1400" dirty="0">
                <a:latin typeface="Montserrat"/>
                <a:cs typeface="Montserrat"/>
              </a:rPr>
              <a:t>;</a:t>
            </a:r>
            <a:endParaRPr sz="1400">
              <a:latin typeface="Montserrat"/>
              <a:cs typeface="Montserrat"/>
            </a:endParaRPr>
          </a:p>
          <a:p>
            <a:pPr marL="241300" marR="352425" indent="-228600">
              <a:lnSpc>
                <a:spcPct val="100000"/>
              </a:lnSpc>
              <a:spcBef>
                <a:spcPts val="285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-10" dirty="0">
                <a:latin typeface="Montserrat"/>
                <a:cs typeface="Montserrat"/>
              </a:rPr>
              <a:t>Hydraulics </a:t>
            </a:r>
            <a:r>
              <a:rPr sz="1400" spc="-5" dirty="0">
                <a:latin typeface="Montserrat"/>
                <a:cs typeface="Montserrat"/>
              </a:rPr>
              <a:t>(Parker,</a:t>
            </a:r>
            <a:r>
              <a:rPr sz="1400" spc="-25" dirty="0">
                <a:latin typeface="Montserrat"/>
                <a:cs typeface="Montserrat"/>
              </a:rPr>
              <a:t> </a:t>
            </a:r>
            <a:r>
              <a:rPr sz="1400" spc="-10" dirty="0">
                <a:latin typeface="Montserrat"/>
                <a:cs typeface="Montserrat"/>
              </a:rPr>
              <a:t>Hydraulic  </a:t>
            </a:r>
            <a:r>
              <a:rPr sz="1400" spc="-5" dirty="0">
                <a:latin typeface="Montserrat"/>
                <a:cs typeface="Montserrat"/>
              </a:rPr>
              <a:t>component, </a:t>
            </a:r>
            <a:r>
              <a:rPr sz="1400" dirty="0">
                <a:latin typeface="Montserrat"/>
                <a:cs typeface="Montserrat"/>
              </a:rPr>
              <a:t>IPI Group, </a:t>
            </a:r>
            <a:r>
              <a:rPr sz="1400" spc="-5" dirty="0">
                <a:latin typeface="Montserrat"/>
                <a:cs typeface="Montserrat"/>
              </a:rPr>
              <a:t>etc.)</a:t>
            </a:r>
            <a:r>
              <a:rPr sz="1400" spc="-70" dirty="0">
                <a:latin typeface="Montserrat"/>
                <a:cs typeface="Montserrat"/>
              </a:rPr>
              <a:t> </a:t>
            </a:r>
            <a:r>
              <a:rPr sz="1400" dirty="0">
                <a:latin typeface="Montserrat"/>
                <a:cs typeface="Montserrat"/>
              </a:rPr>
              <a:t>;</a:t>
            </a:r>
            <a:endParaRPr sz="1400">
              <a:latin typeface="Montserrat"/>
              <a:cs typeface="Montserrat"/>
            </a:endParaRPr>
          </a:p>
          <a:p>
            <a:pPr marL="241300" indent="-228600">
              <a:lnSpc>
                <a:spcPct val="100000"/>
              </a:lnSpc>
              <a:spcBef>
                <a:spcPts val="284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-5" dirty="0">
                <a:latin typeface="Montserrat"/>
                <a:cs typeface="Montserrat"/>
              </a:rPr>
              <a:t>Chemical </a:t>
            </a:r>
            <a:r>
              <a:rPr sz="1400" dirty="0">
                <a:latin typeface="Montserrat"/>
                <a:cs typeface="Montserrat"/>
              </a:rPr>
              <a:t>;</a:t>
            </a:r>
            <a:endParaRPr sz="1400">
              <a:latin typeface="Montserrat"/>
              <a:cs typeface="Montserrat"/>
            </a:endParaRPr>
          </a:p>
          <a:p>
            <a:pPr marL="241300" indent="-228600">
              <a:lnSpc>
                <a:spcPct val="100000"/>
              </a:lnSpc>
              <a:spcBef>
                <a:spcPts val="280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latin typeface="Montserrat"/>
                <a:cs typeface="Montserrat"/>
              </a:rPr>
              <a:t>Security</a:t>
            </a:r>
            <a:r>
              <a:rPr sz="1400" spc="-5" dirty="0">
                <a:latin typeface="Montserrat"/>
                <a:cs typeface="Montserrat"/>
              </a:rPr>
              <a:t> </a:t>
            </a:r>
            <a:r>
              <a:rPr sz="1400" dirty="0">
                <a:latin typeface="Montserrat"/>
                <a:cs typeface="Montserrat"/>
              </a:rPr>
              <a:t>equipment.</a:t>
            </a:r>
            <a:endParaRPr sz="14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Montserrat"/>
              <a:buChar char="•"/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Montserrat"/>
                <a:cs typeface="Montserrat"/>
              </a:rPr>
              <a:t>Usimetal</a:t>
            </a:r>
            <a:r>
              <a:rPr sz="1400" b="1" spc="-5" dirty="0">
                <a:latin typeface="Montserrat"/>
                <a:cs typeface="Montserrat"/>
              </a:rPr>
              <a:t> </a:t>
            </a:r>
            <a:r>
              <a:rPr sz="1400" b="1" dirty="0">
                <a:latin typeface="Montserrat"/>
                <a:cs typeface="Montserrat"/>
              </a:rPr>
              <a:t>:</a:t>
            </a:r>
            <a:endParaRPr sz="1400">
              <a:latin typeface="Montserrat"/>
              <a:cs typeface="Montserrat"/>
            </a:endParaRPr>
          </a:p>
          <a:p>
            <a:pPr marL="241300" marR="5080" indent="-228600" algn="just">
              <a:lnSpc>
                <a:spcPct val="100000"/>
              </a:lnSpc>
              <a:spcBef>
                <a:spcPts val="565"/>
              </a:spcBef>
              <a:buChar char="•"/>
              <a:tabLst>
                <a:tab pos="241300" algn="l"/>
              </a:tabLst>
            </a:pPr>
            <a:r>
              <a:rPr sz="1400" dirty="0">
                <a:latin typeface="Montserrat"/>
                <a:cs typeface="Montserrat"/>
              </a:rPr>
              <a:t>Rolls, </a:t>
            </a:r>
            <a:r>
              <a:rPr sz="1400" spc="-5" dirty="0">
                <a:latin typeface="Montserrat"/>
                <a:cs typeface="Montserrat"/>
              </a:rPr>
              <a:t>anvils, </a:t>
            </a:r>
            <a:r>
              <a:rPr sz="1400" dirty="0">
                <a:latin typeface="Montserrat"/>
                <a:cs typeface="Montserrat"/>
              </a:rPr>
              <a:t>blades and</a:t>
            </a:r>
            <a:r>
              <a:rPr sz="1400" spc="-55" dirty="0">
                <a:latin typeface="Montserrat"/>
                <a:cs typeface="Montserrat"/>
              </a:rPr>
              <a:t> </a:t>
            </a:r>
            <a:r>
              <a:rPr sz="1400" spc="-10" dirty="0">
                <a:latin typeface="Montserrat"/>
                <a:cs typeface="Montserrat"/>
              </a:rPr>
              <a:t>counter-  </a:t>
            </a:r>
            <a:r>
              <a:rPr sz="1400" dirty="0">
                <a:latin typeface="Montserrat"/>
                <a:cs typeface="Montserrat"/>
              </a:rPr>
              <a:t>blades. </a:t>
            </a:r>
            <a:r>
              <a:rPr sz="1400" spc="-20" dirty="0">
                <a:latin typeface="Montserrat"/>
                <a:cs typeface="Montserrat"/>
              </a:rPr>
              <a:t>Work </a:t>
            </a:r>
            <a:r>
              <a:rPr sz="1400" dirty="0">
                <a:latin typeface="Montserrat"/>
                <a:cs typeface="Montserrat"/>
              </a:rPr>
              <a:t>on quenched </a:t>
            </a:r>
            <a:r>
              <a:rPr sz="1400" spc="-5" dirty="0">
                <a:latin typeface="Montserrat"/>
                <a:cs typeface="Montserrat"/>
              </a:rPr>
              <a:t>steel  </a:t>
            </a:r>
            <a:r>
              <a:rPr sz="1400" dirty="0">
                <a:latin typeface="Montserrat"/>
                <a:cs typeface="Montserrat"/>
              </a:rPr>
              <a:t>and sizing </a:t>
            </a:r>
            <a:r>
              <a:rPr sz="1400" spc="-10" dirty="0">
                <a:latin typeface="Montserrat"/>
                <a:cs typeface="Montserrat"/>
              </a:rPr>
              <a:t>down </a:t>
            </a:r>
            <a:r>
              <a:rPr sz="1400" spc="-5" dirty="0">
                <a:latin typeface="Montserrat"/>
                <a:cs typeface="Montserrat"/>
              </a:rPr>
              <a:t>to </a:t>
            </a:r>
            <a:r>
              <a:rPr sz="1400" dirty="0">
                <a:latin typeface="Montserrat"/>
                <a:cs typeface="Montserrat"/>
              </a:rPr>
              <a:t>the</a:t>
            </a:r>
            <a:r>
              <a:rPr sz="1400" spc="-45" dirty="0">
                <a:latin typeface="Montserrat"/>
                <a:cs typeface="Montserrat"/>
              </a:rPr>
              <a:t> </a:t>
            </a:r>
            <a:r>
              <a:rPr sz="1400" dirty="0">
                <a:latin typeface="Montserrat"/>
                <a:cs typeface="Montserrat"/>
              </a:rPr>
              <a:t>micron.</a:t>
            </a:r>
            <a:endParaRPr sz="1400">
              <a:latin typeface="Montserrat"/>
              <a:cs typeface="Montserrat"/>
            </a:endParaRPr>
          </a:p>
          <a:p>
            <a:pPr marL="241300" marR="21590" indent="-228600">
              <a:lnSpc>
                <a:spcPct val="100000"/>
              </a:lnSpc>
              <a:spcBef>
                <a:spcPts val="285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latin typeface="Montserrat"/>
                <a:cs typeface="Montserrat"/>
              </a:rPr>
              <a:t>Extremely fine parts;</a:t>
            </a:r>
            <a:r>
              <a:rPr sz="1400" spc="-60" dirty="0">
                <a:latin typeface="Montserrat"/>
                <a:cs typeface="Montserrat"/>
              </a:rPr>
              <a:t> </a:t>
            </a:r>
            <a:r>
              <a:rPr sz="1400" spc="-5" dirty="0">
                <a:latin typeface="Montserrat"/>
                <a:cs typeface="Montserrat"/>
              </a:rPr>
              <a:t>implemen-  </a:t>
            </a:r>
            <a:r>
              <a:rPr sz="1400" dirty="0">
                <a:latin typeface="Montserrat"/>
                <a:cs typeface="Montserrat"/>
              </a:rPr>
              <a:t>tation </a:t>
            </a:r>
            <a:r>
              <a:rPr sz="1400" spc="-5" dirty="0">
                <a:latin typeface="Montserrat"/>
                <a:cs typeface="Montserrat"/>
              </a:rPr>
              <a:t>of </a:t>
            </a:r>
            <a:r>
              <a:rPr sz="1400" spc="-15" dirty="0">
                <a:latin typeface="Montserrat"/>
                <a:cs typeface="Montserrat"/>
              </a:rPr>
              <a:t>complex </a:t>
            </a:r>
            <a:r>
              <a:rPr sz="1400" dirty="0">
                <a:latin typeface="Montserrat"/>
                <a:cs typeface="Montserrat"/>
              </a:rPr>
              <a:t>machining  </a:t>
            </a:r>
            <a:r>
              <a:rPr sz="1400" spc="-5" dirty="0">
                <a:latin typeface="Montserrat"/>
                <a:cs typeface="Montserrat"/>
              </a:rPr>
              <a:t>techniques </a:t>
            </a:r>
            <a:r>
              <a:rPr sz="1400" spc="-10" dirty="0">
                <a:latin typeface="Montserrat"/>
                <a:cs typeface="Montserrat"/>
              </a:rPr>
              <a:t>involving </a:t>
            </a:r>
            <a:r>
              <a:rPr sz="1400" dirty="0">
                <a:latin typeface="Montserrat"/>
                <a:cs typeface="Montserrat"/>
              </a:rPr>
              <a:t>precision  </a:t>
            </a:r>
            <a:r>
              <a:rPr sz="1400" spc="-5" dirty="0">
                <a:latin typeface="Montserrat"/>
                <a:cs typeface="Montserrat"/>
              </a:rPr>
              <a:t>continuous </a:t>
            </a:r>
            <a:r>
              <a:rPr sz="1400" dirty="0">
                <a:latin typeface="Montserrat"/>
                <a:cs typeface="Montserrat"/>
              </a:rPr>
              <a:t>multi-axis </a:t>
            </a:r>
            <a:r>
              <a:rPr sz="1400" spc="-5" dirty="0">
                <a:latin typeface="Montserrat"/>
                <a:cs typeface="Montserrat"/>
              </a:rPr>
              <a:t>ma-  </a:t>
            </a:r>
            <a:r>
              <a:rPr sz="1400" dirty="0">
                <a:latin typeface="Montserrat"/>
                <a:cs typeface="Montserrat"/>
              </a:rPr>
              <a:t>chining.</a:t>
            </a:r>
            <a:endParaRPr sz="1400">
              <a:latin typeface="Montserrat"/>
              <a:cs typeface="Montserrat"/>
            </a:endParaRPr>
          </a:p>
          <a:p>
            <a:pPr marL="241300" marR="213360" indent="-228600">
              <a:lnSpc>
                <a:spcPct val="100000"/>
              </a:lnSpc>
              <a:spcBef>
                <a:spcPts val="280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latin typeface="Montserrat"/>
                <a:cs typeface="Montserrat"/>
              </a:rPr>
              <a:t>Electron Discharge </a:t>
            </a:r>
            <a:r>
              <a:rPr sz="1400" spc="-5" dirty="0">
                <a:latin typeface="Montserrat"/>
                <a:cs typeface="Montserrat"/>
              </a:rPr>
              <a:t>(for  </a:t>
            </a:r>
            <a:r>
              <a:rPr sz="1400" spc="-10" dirty="0">
                <a:latin typeface="Montserrat"/>
                <a:cs typeface="Montserrat"/>
              </a:rPr>
              <a:t>Aerospace, </a:t>
            </a:r>
            <a:r>
              <a:rPr sz="1400" dirty="0">
                <a:latin typeface="Montserrat"/>
                <a:cs typeface="Montserrat"/>
              </a:rPr>
              <a:t>Nuclear,</a:t>
            </a:r>
            <a:r>
              <a:rPr sz="1400" spc="-30" dirty="0">
                <a:latin typeface="Montserrat"/>
                <a:cs typeface="Montserrat"/>
              </a:rPr>
              <a:t> </a:t>
            </a:r>
            <a:r>
              <a:rPr sz="1400" spc="-10" dirty="0">
                <a:latin typeface="Montserrat"/>
                <a:cs typeface="Montserrat"/>
              </a:rPr>
              <a:t>Hydraulic,  </a:t>
            </a:r>
            <a:r>
              <a:rPr sz="1400" spc="-5" dirty="0">
                <a:latin typeface="Montserrat"/>
                <a:cs typeface="Montserrat"/>
              </a:rPr>
              <a:t>Hygiene, </a:t>
            </a:r>
            <a:r>
              <a:rPr sz="1400" spc="5" dirty="0">
                <a:latin typeface="Montserrat"/>
                <a:cs typeface="Montserrat"/>
              </a:rPr>
              <a:t>Rotary </a:t>
            </a:r>
            <a:r>
              <a:rPr sz="1400" dirty="0">
                <a:latin typeface="Montserrat"/>
                <a:cs typeface="Montserrat"/>
              </a:rPr>
              <a:t>cutting, Oil  drilling</a:t>
            </a:r>
            <a:r>
              <a:rPr sz="1400" spc="-5" dirty="0">
                <a:latin typeface="Montserrat"/>
                <a:cs typeface="Montserrat"/>
              </a:rPr>
              <a:t> </a:t>
            </a:r>
            <a:r>
              <a:rPr sz="1400" dirty="0">
                <a:latin typeface="Montserrat"/>
                <a:cs typeface="Montserrat"/>
              </a:rPr>
              <a:t>industries).</a:t>
            </a:r>
            <a:endParaRPr sz="1400">
              <a:latin typeface="Montserrat"/>
              <a:cs typeface="Montserra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76408" y="997204"/>
            <a:ext cx="3139191" cy="1795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76408" y="2972409"/>
            <a:ext cx="3139191" cy="17951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76408" y="4947615"/>
            <a:ext cx="3139198" cy="1795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95599" y="997204"/>
            <a:ext cx="3139190" cy="17951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95599" y="2972409"/>
            <a:ext cx="3139190" cy="17951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95600" y="4947615"/>
            <a:ext cx="3139202" cy="17878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w</a:t>
            </a:r>
            <a:r>
              <a:rPr spc="-140" dirty="0"/>
              <a:t> </a:t>
            </a:r>
            <a:r>
              <a:rPr dirty="0"/>
              <a:t>w</a:t>
            </a:r>
            <a:r>
              <a:rPr spc="-135" dirty="0"/>
              <a:t> </a:t>
            </a:r>
            <a:r>
              <a:rPr spc="95" dirty="0"/>
              <a:t>w.group-ipi.</a:t>
            </a:r>
            <a:r>
              <a:rPr spc="-185" dirty="0"/>
              <a:t> </a:t>
            </a:r>
            <a:r>
              <a:rPr spc="70" dirty="0"/>
              <a:t>com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22184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IPI </a:t>
            </a:r>
            <a:r>
              <a:rPr spc="-15" dirty="0"/>
              <a:t>Group:</a:t>
            </a:r>
            <a:r>
              <a:rPr spc="-30" dirty="0"/>
              <a:t> Strenghts</a:t>
            </a:r>
          </a:p>
        </p:txBody>
      </p:sp>
      <p:sp>
        <p:nvSpPr>
          <p:cNvPr id="3" name="object 3"/>
          <p:cNvSpPr/>
          <p:nvPr/>
        </p:nvSpPr>
        <p:spPr>
          <a:xfrm>
            <a:off x="1696796" y="1268755"/>
            <a:ext cx="540016" cy="540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8435" y="1903626"/>
            <a:ext cx="287718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Montserrat"/>
                <a:cs typeface="Montserrat"/>
              </a:rPr>
              <a:t>Industrial group </a:t>
            </a:r>
            <a:r>
              <a:rPr sz="1400" spc="-5" dirty="0">
                <a:latin typeface="Montserrat"/>
                <a:cs typeface="Montserrat"/>
              </a:rPr>
              <a:t>manufacturing  international </a:t>
            </a:r>
            <a:r>
              <a:rPr sz="1400" dirty="0">
                <a:latin typeface="Montserrat"/>
                <a:cs typeface="Montserrat"/>
              </a:rPr>
              <a:t>quality standards  products </a:t>
            </a:r>
            <a:r>
              <a:rPr sz="1400" spc="-5" dirty="0">
                <a:latin typeface="Montserrat"/>
                <a:cs typeface="Montserrat"/>
              </a:rPr>
              <a:t>for various</a:t>
            </a:r>
            <a:r>
              <a:rPr sz="1400" spc="-60" dirty="0">
                <a:latin typeface="Montserrat"/>
                <a:cs typeface="Montserrat"/>
              </a:rPr>
              <a:t> </a:t>
            </a:r>
            <a:r>
              <a:rPr sz="1400" spc="-5" dirty="0">
                <a:latin typeface="Montserrat"/>
                <a:cs typeface="Montserrat"/>
              </a:rPr>
              <a:t>applications</a:t>
            </a:r>
            <a:endParaRPr sz="1400">
              <a:latin typeface="Montserrat"/>
              <a:cs typeface="Montserra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75999" y="1375448"/>
            <a:ext cx="540016" cy="5400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008357" y="2010305"/>
            <a:ext cx="26758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Montserrat"/>
                <a:cs typeface="Montserrat"/>
              </a:rPr>
              <a:t>Diversified portfolio </a:t>
            </a:r>
            <a:r>
              <a:rPr sz="1400" dirty="0">
                <a:latin typeface="Montserrat"/>
                <a:cs typeface="Montserrat"/>
              </a:rPr>
              <a:t>with</a:t>
            </a:r>
            <a:r>
              <a:rPr sz="1400" spc="-35" dirty="0">
                <a:latin typeface="Montserrat"/>
                <a:cs typeface="Montserrat"/>
              </a:rPr>
              <a:t> </a:t>
            </a:r>
            <a:r>
              <a:rPr sz="1400" dirty="0">
                <a:latin typeface="Montserrat"/>
                <a:cs typeface="Montserrat"/>
              </a:rPr>
              <a:t>main</a:t>
            </a:r>
            <a:endParaRPr sz="1400">
              <a:latin typeface="Montserrat"/>
              <a:cs typeface="Montserrat"/>
            </a:endParaRPr>
          </a:p>
          <a:p>
            <a:pPr algn="ctr">
              <a:lnSpc>
                <a:spcPct val="100000"/>
              </a:lnSpc>
            </a:pPr>
            <a:r>
              <a:rPr sz="1400" b="1" spc="-5" dirty="0">
                <a:latin typeface="Montserrat"/>
                <a:cs typeface="Montserrat"/>
              </a:rPr>
              <a:t>international </a:t>
            </a:r>
            <a:r>
              <a:rPr sz="1400" b="1" dirty="0">
                <a:latin typeface="Montserrat"/>
                <a:cs typeface="Montserrat"/>
              </a:rPr>
              <a:t>clients</a:t>
            </a:r>
            <a:endParaRPr sz="1400">
              <a:latin typeface="Montserrat"/>
              <a:cs typeface="Montserra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455190" y="1375448"/>
            <a:ext cx="540016" cy="5400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358394" y="2010305"/>
            <a:ext cx="27336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24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Montserrat"/>
                <a:cs typeface="Montserrat"/>
              </a:rPr>
              <a:t>4 Divisions </a:t>
            </a:r>
            <a:r>
              <a:rPr sz="1400" dirty="0">
                <a:latin typeface="Montserrat"/>
                <a:cs typeface="Montserrat"/>
              </a:rPr>
              <a:t>in </a:t>
            </a:r>
            <a:r>
              <a:rPr sz="1400" spc="-5" dirty="0">
                <a:latin typeface="Montserrat"/>
                <a:cs typeface="Montserrat"/>
              </a:rPr>
              <a:t>synergy </a:t>
            </a:r>
            <a:r>
              <a:rPr sz="1400" dirty="0">
                <a:latin typeface="Montserrat"/>
                <a:cs typeface="Montserrat"/>
              </a:rPr>
              <a:t>with the  </a:t>
            </a:r>
            <a:r>
              <a:rPr sz="1400" spc="-10" dirty="0">
                <a:latin typeface="Montserrat"/>
                <a:cs typeface="Montserrat"/>
              </a:rPr>
              <a:t>complete cycle </a:t>
            </a:r>
            <a:r>
              <a:rPr sz="1400" spc="-5" dirty="0">
                <a:latin typeface="Montserrat"/>
                <a:cs typeface="Montserrat"/>
              </a:rPr>
              <a:t>of </a:t>
            </a:r>
            <a:r>
              <a:rPr sz="1400" dirty="0">
                <a:latin typeface="Montserrat"/>
                <a:cs typeface="Montserrat"/>
              </a:rPr>
              <a:t>fluid</a:t>
            </a:r>
            <a:r>
              <a:rPr sz="1400" spc="25" dirty="0">
                <a:latin typeface="Montserrat"/>
                <a:cs typeface="Montserrat"/>
              </a:rPr>
              <a:t> </a:t>
            </a:r>
            <a:r>
              <a:rPr sz="1400" spc="-10" dirty="0">
                <a:latin typeface="Montserrat"/>
                <a:cs typeface="Montserrat"/>
              </a:rPr>
              <a:t>transfer</a:t>
            </a:r>
            <a:endParaRPr sz="1400">
              <a:latin typeface="Montserrat"/>
              <a:cs typeface="Montserra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96796" y="3243961"/>
            <a:ext cx="540016" cy="5400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64168" y="3878825"/>
            <a:ext cx="280543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Montserrat"/>
                <a:cs typeface="Montserrat"/>
              </a:rPr>
              <a:t>Producers </a:t>
            </a:r>
            <a:r>
              <a:rPr sz="1400" dirty="0">
                <a:latin typeface="Montserrat"/>
                <a:cs typeface="Montserrat"/>
              </a:rPr>
              <a:t>and / or </a:t>
            </a:r>
            <a:r>
              <a:rPr sz="1400" b="1" spc="-5" dirty="0">
                <a:latin typeface="Montserrat"/>
                <a:cs typeface="Montserrat"/>
              </a:rPr>
              <a:t>Distributors  </a:t>
            </a:r>
            <a:r>
              <a:rPr sz="1400" spc="-5" dirty="0">
                <a:latin typeface="Montserrat"/>
                <a:cs typeface="Montserrat"/>
              </a:rPr>
              <a:t>of </a:t>
            </a:r>
            <a:r>
              <a:rPr sz="1400" dirty="0">
                <a:latin typeface="Montserrat"/>
                <a:cs typeface="Montserrat"/>
              </a:rPr>
              <a:t>a wide </a:t>
            </a:r>
            <a:r>
              <a:rPr sz="1400" spc="-5" dirty="0">
                <a:latin typeface="Montserrat"/>
                <a:cs typeface="Montserrat"/>
              </a:rPr>
              <a:t>variety of </a:t>
            </a:r>
            <a:r>
              <a:rPr sz="1400" spc="-15" dirty="0">
                <a:latin typeface="Montserrat"/>
                <a:cs typeface="Montserrat"/>
              </a:rPr>
              <a:t>hydraulic  </a:t>
            </a:r>
            <a:r>
              <a:rPr sz="1400" spc="-5" dirty="0">
                <a:latin typeface="Montserrat"/>
                <a:cs typeface="Montserrat"/>
              </a:rPr>
              <a:t>components</a:t>
            </a:r>
            <a:endParaRPr sz="1400">
              <a:latin typeface="Montserrat"/>
              <a:cs typeface="Montserra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075999" y="3243961"/>
            <a:ext cx="540016" cy="5400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000522" y="3878825"/>
            <a:ext cx="269113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Montserrat"/>
                <a:cs typeface="Montserrat"/>
              </a:rPr>
              <a:t>Several </a:t>
            </a:r>
            <a:r>
              <a:rPr sz="1400" spc="-10" dirty="0">
                <a:latin typeface="Montserrat"/>
                <a:cs typeface="Montserrat"/>
              </a:rPr>
              <a:t>decades </a:t>
            </a:r>
            <a:r>
              <a:rPr sz="1400" spc="-5" dirty="0">
                <a:latin typeface="Montserrat"/>
                <a:cs typeface="Montserrat"/>
              </a:rPr>
              <a:t>of </a:t>
            </a:r>
            <a:r>
              <a:rPr sz="1400" b="1" spc="-10" dirty="0">
                <a:latin typeface="Montserrat"/>
                <a:cs typeface="Montserrat"/>
              </a:rPr>
              <a:t>experience  </a:t>
            </a:r>
            <a:r>
              <a:rPr sz="1400" spc="-5" dirty="0">
                <a:latin typeface="Montserrat"/>
                <a:cs typeface="Montserrat"/>
              </a:rPr>
              <a:t>conferring </a:t>
            </a:r>
            <a:r>
              <a:rPr sz="1400" dirty="0">
                <a:latin typeface="Montserrat"/>
                <a:cs typeface="Montserrat"/>
              </a:rPr>
              <a:t>great industrial  </a:t>
            </a:r>
            <a:r>
              <a:rPr sz="1400" spc="-10" dirty="0">
                <a:latin typeface="Montserrat"/>
                <a:cs typeface="Montserrat"/>
              </a:rPr>
              <a:t>know-how</a:t>
            </a:r>
            <a:endParaRPr sz="1400">
              <a:latin typeface="Montserrat"/>
              <a:cs typeface="Montserra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455190" y="3350640"/>
            <a:ext cx="540016" cy="5400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682697" y="3985505"/>
            <a:ext cx="208533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4975" marR="5080" indent="-422909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Montserrat"/>
                <a:cs typeface="Montserrat"/>
              </a:rPr>
              <a:t>IPI Group</a:t>
            </a:r>
            <a:r>
              <a:rPr sz="1400" spc="-45" dirty="0">
                <a:latin typeface="Montserrat"/>
                <a:cs typeface="Montserrat"/>
              </a:rPr>
              <a:t> </a:t>
            </a:r>
            <a:r>
              <a:rPr sz="1400" b="1" spc="-5" dirty="0">
                <a:latin typeface="Montserrat"/>
                <a:cs typeface="Montserrat"/>
              </a:rPr>
              <a:t>international  development</a:t>
            </a:r>
            <a:endParaRPr sz="1400">
              <a:latin typeface="Montserrat"/>
              <a:cs typeface="Montserra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696796" y="5219153"/>
            <a:ext cx="540016" cy="5400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93428" y="5854025"/>
            <a:ext cx="254698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Montserrat"/>
                <a:cs typeface="Montserrat"/>
              </a:rPr>
              <a:t>Group </a:t>
            </a:r>
            <a:r>
              <a:rPr sz="1400" spc="-5" dirty="0">
                <a:latin typeface="Montserrat"/>
                <a:cs typeface="Montserrat"/>
              </a:rPr>
              <a:t>controlled </a:t>
            </a:r>
            <a:r>
              <a:rPr sz="1400" spc="-15" dirty="0">
                <a:latin typeface="Montserrat"/>
                <a:cs typeface="Montserrat"/>
              </a:rPr>
              <a:t>by</a:t>
            </a:r>
            <a:r>
              <a:rPr sz="1400" spc="-60" dirty="0">
                <a:latin typeface="Montserrat"/>
                <a:cs typeface="Montserrat"/>
              </a:rPr>
              <a:t> </a:t>
            </a:r>
            <a:r>
              <a:rPr sz="1400" dirty="0">
                <a:latin typeface="Montserrat"/>
                <a:cs typeface="Montserrat"/>
              </a:rPr>
              <a:t>the</a:t>
            </a:r>
            <a:r>
              <a:rPr sz="1400" spc="-20" dirty="0">
                <a:latin typeface="Montserrat"/>
                <a:cs typeface="Montserrat"/>
              </a:rPr>
              <a:t> </a:t>
            </a:r>
            <a:r>
              <a:rPr sz="1400" b="1" dirty="0">
                <a:latin typeface="Montserrat"/>
                <a:cs typeface="Montserrat"/>
              </a:rPr>
              <a:t>CEO  </a:t>
            </a:r>
            <a:r>
              <a:rPr sz="1400" spc="-5" dirty="0">
                <a:latin typeface="Montserrat"/>
                <a:cs typeface="Montserrat"/>
              </a:rPr>
              <a:t>(Sylvain Loze) </a:t>
            </a:r>
            <a:r>
              <a:rPr sz="1400" dirty="0">
                <a:latin typeface="Montserrat"/>
                <a:cs typeface="Montserrat"/>
              </a:rPr>
              <a:t>and the main  managers</a:t>
            </a:r>
            <a:endParaRPr sz="1400">
              <a:latin typeface="Montserrat"/>
              <a:cs typeface="Montserrat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075999" y="5112486"/>
            <a:ext cx="540016" cy="5400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951366" y="5747345"/>
            <a:ext cx="278955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marR="69850" indent="-635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Montserrat"/>
                <a:cs typeface="Montserrat"/>
              </a:rPr>
              <a:t>Shareholding </a:t>
            </a:r>
            <a:r>
              <a:rPr sz="1400" spc="-5" dirty="0">
                <a:latin typeface="Montserrat"/>
                <a:cs typeface="Montserrat"/>
              </a:rPr>
              <a:t>controlled </a:t>
            </a:r>
            <a:r>
              <a:rPr sz="1400" spc="-15" dirty="0">
                <a:latin typeface="Montserrat"/>
                <a:cs typeface="Montserrat"/>
              </a:rPr>
              <a:t>by  </a:t>
            </a:r>
            <a:r>
              <a:rPr sz="1400" dirty="0">
                <a:latin typeface="Montserrat"/>
                <a:cs typeface="Montserrat"/>
              </a:rPr>
              <a:t>the CEO / </a:t>
            </a:r>
            <a:r>
              <a:rPr sz="1400" spc="-5" dirty="0">
                <a:latin typeface="Montserrat"/>
                <a:cs typeface="Montserrat"/>
              </a:rPr>
              <a:t>founder </a:t>
            </a:r>
            <a:r>
              <a:rPr sz="1400" dirty="0">
                <a:latin typeface="Montserrat"/>
                <a:cs typeface="Montserrat"/>
              </a:rPr>
              <a:t>and the  management </a:t>
            </a:r>
            <a:r>
              <a:rPr sz="1400" spc="-5" dirty="0">
                <a:latin typeface="Montserrat"/>
                <a:cs typeface="Montserrat"/>
              </a:rPr>
              <a:t>team </a:t>
            </a:r>
            <a:r>
              <a:rPr sz="1400" dirty="0">
                <a:latin typeface="Montserrat"/>
                <a:cs typeface="Montserrat"/>
              </a:rPr>
              <a:t>giving</a:t>
            </a:r>
            <a:r>
              <a:rPr sz="1400" spc="-85" dirty="0">
                <a:latin typeface="Montserrat"/>
                <a:cs typeface="Montserrat"/>
              </a:rPr>
              <a:t> </a:t>
            </a:r>
            <a:r>
              <a:rPr sz="1400" dirty="0">
                <a:latin typeface="Montserrat"/>
                <a:cs typeface="Montserrat"/>
              </a:rPr>
              <a:t>the</a:t>
            </a:r>
            <a:endParaRPr sz="1400">
              <a:latin typeface="Montserrat"/>
              <a:cs typeface="Montserrat"/>
            </a:endParaRPr>
          </a:p>
          <a:p>
            <a:pPr algn="ctr">
              <a:lnSpc>
                <a:spcPct val="100000"/>
              </a:lnSpc>
            </a:pPr>
            <a:r>
              <a:rPr sz="1400" b="1" dirty="0">
                <a:latin typeface="Montserrat"/>
                <a:cs typeface="Montserrat"/>
              </a:rPr>
              <a:t>financial </a:t>
            </a:r>
            <a:r>
              <a:rPr sz="1400" b="1" spc="-5" dirty="0">
                <a:latin typeface="Montserrat"/>
                <a:cs typeface="Montserrat"/>
              </a:rPr>
              <a:t>capacity </a:t>
            </a:r>
            <a:r>
              <a:rPr sz="1400" spc="-5" dirty="0">
                <a:latin typeface="Montserrat"/>
                <a:cs typeface="Montserrat"/>
              </a:rPr>
              <a:t>to </a:t>
            </a:r>
            <a:r>
              <a:rPr sz="1400" dirty="0">
                <a:latin typeface="Montserrat"/>
                <a:cs typeface="Montserrat"/>
              </a:rPr>
              <a:t>the</a:t>
            </a:r>
            <a:r>
              <a:rPr sz="1400" spc="-5" dirty="0">
                <a:latin typeface="Montserrat"/>
                <a:cs typeface="Montserrat"/>
              </a:rPr>
              <a:t> </a:t>
            </a:r>
            <a:r>
              <a:rPr sz="1400" dirty="0">
                <a:latin typeface="Montserrat"/>
                <a:cs typeface="Montserrat"/>
              </a:rPr>
              <a:t>Group</a:t>
            </a:r>
            <a:endParaRPr sz="1400">
              <a:latin typeface="Montserrat"/>
              <a:cs typeface="Montserrat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455190" y="5112486"/>
            <a:ext cx="540016" cy="5400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501874" y="5747345"/>
            <a:ext cx="244729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Montserrat"/>
                <a:cs typeface="Montserrat"/>
              </a:rPr>
              <a:t>Expected</a:t>
            </a:r>
            <a:r>
              <a:rPr sz="1400" spc="-40" dirty="0">
                <a:latin typeface="Montserrat"/>
                <a:cs typeface="Montserrat"/>
              </a:rPr>
              <a:t> </a:t>
            </a:r>
            <a:r>
              <a:rPr sz="1400" b="1" spc="-5" dirty="0">
                <a:latin typeface="Montserrat"/>
                <a:cs typeface="Montserrat"/>
              </a:rPr>
              <a:t>growth</a:t>
            </a:r>
            <a:r>
              <a:rPr sz="1400" b="1" spc="-30" dirty="0">
                <a:latin typeface="Montserrat"/>
                <a:cs typeface="Montserrat"/>
              </a:rPr>
              <a:t> </a:t>
            </a:r>
            <a:r>
              <a:rPr sz="1400" b="1" dirty="0">
                <a:latin typeface="Montserrat"/>
                <a:cs typeface="Montserrat"/>
              </a:rPr>
              <a:t>ambition  </a:t>
            </a:r>
            <a:r>
              <a:rPr sz="1400" spc="-5" dirty="0">
                <a:latin typeface="Montserrat"/>
                <a:cs typeface="Montserrat"/>
              </a:rPr>
              <a:t>to </a:t>
            </a:r>
            <a:r>
              <a:rPr sz="1400" spc="-10" dirty="0">
                <a:latin typeface="Montserrat"/>
                <a:cs typeface="Montserrat"/>
              </a:rPr>
              <a:t>become </a:t>
            </a:r>
            <a:r>
              <a:rPr sz="1400" dirty="0">
                <a:latin typeface="Montserrat"/>
                <a:cs typeface="Montserrat"/>
              </a:rPr>
              <a:t>an SME while  maintaining our </a:t>
            </a:r>
            <a:r>
              <a:rPr sz="1400" spc="-10" dirty="0">
                <a:latin typeface="Montserrat"/>
                <a:cs typeface="Montserrat"/>
              </a:rPr>
              <a:t>historical  </a:t>
            </a:r>
            <a:r>
              <a:rPr sz="1400" spc="-5" dirty="0">
                <a:latin typeface="Montserrat"/>
                <a:cs typeface="Montserrat"/>
              </a:rPr>
              <a:t>responsiveness</a:t>
            </a:r>
            <a:endParaRPr sz="1400">
              <a:latin typeface="Montserrat"/>
              <a:cs typeface="Montserrat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w</a:t>
            </a:r>
            <a:r>
              <a:rPr spc="-140" dirty="0"/>
              <a:t> </a:t>
            </a:r>
            <a:r>
              <a:rPr dirty="0"/>
              <a:t>w</a:t>
            </a:r>
            <a:r>
              <a:rPr spc="-135" dirty="0"/>
              <a:t> </a:t>
            </a:r>
            <a:r>
              <a:rPr spc="95" dirty="0"/>
              <a:t>w.group-ipi.</a:t>
            </a:r>
            <a:r>
              <a:rPr spc="-185" dirty="0"/>
              <a:t> </a:t>
            </a:r>
            <a:r>
              <a:rPr spc="70" dirty="0"/>
              <a:t>com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90135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IPI </a:t>
            </a:r>
            <a:r>
              <a:rPr spc="-15" dirty="0"/>
              <a:t>Group: </a:t>
            </a:r>
            <a:r>
              <a:rPr spc="-10" dirty="0"/>
              <a:t>Sports </a:t>
            </a:r>
            <a:r>
              <a:rPr dirty="0"/>
              <a:t>&amp; </a:t>
            </a:r>
            <a:r>
              <a:rPr spc="-25" dirty="0"/>
              <a:t>Culture</a:t>
            </a:r>
            <a:r>
              <a:rPr spc="40" dirty="0"/>
              <a:t> </a:t>
            </a:r>
            <a:r>
              <a:rPr spc="-15" dirty="0"/>
              <a:t>Sponsorhips</a:t>
            </a:r>
          </a:p>
        </p:txBody>
      </p:sp>
      <p:sp>
        <p:nvSpPr>
          <p:cNvPr id="3" name="object 3"/>
          <p:cNvSpPr/>
          <p:nvPr/>
        </p:nvSpPr>
        <p:spPr>
          <a:xfrm>
            <a:off x="2946603" y="997204"/>
            <a:ext cx="7288196" cy="3770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997216"/>
            <a:ext cx="2309393" cy="5745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7" y="6979273"/>
            <a:ext cx="6915784" cy="344805"/>
          </a:xfrm>
          <a:custGeom>
            <a:avLst/>
            <a:gdLst/>
            <a:ahLst/>
            <a:cxnLst/>
            <a:rect l="l" t="t" r="r" b="b"/>
            <a:pathLst>
              <a:path w="6915784" h="344804">
                <a:moveTo>
                  <a:pt x="6810352" y="344271"/>
                </a:moveTo>
                <a:lnTo>
                  <a:pt x="3" y="344271"/>
                </a:lnTo>
                <a:lnTo>
                  <a:pt x="0" y="0"/>
                </a:lnTo>
                <a:lnTo>
                  <a:pt x="6915607" y="0"/>
                </a:lnTo>
                <a:lnTo>
                  <a:pt x="6810352" y="344271"/>
                </a:lnTo>
                <a:close/>
              </a:path>
            </a:pathLst>
          </a:custGeom>
          <a:solidFill>
            <a:srgbClr val="36A9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46603" y="4947615"/>
            <a:ext cx="2309406" cy="17951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23299" y="5299546"/>
            <a:ext cx="4471670" cy="1116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b="1" dirty="0">
                <a:latin typeface="Montserrat"/>
                <a:cs typeface="Montserrat"/>
              </a:rPr>
              <a:t>Handre Pollard </a:t>
            </a:r>
            <a:r>
              <a:rPr sz="1200" dirty="0">
                <a:latin typeface="Montserrat"/>
                <a:cs typeface="Montserrat"/>
              </a:rPr>
              <a:t>(South </a:t>
            </a:r>
            <a:r>
              <a:rPr sz="1200" spc="-5" dirty="0">
                <a:latin typeface="Montserrat"/>
                <a:cs typeface="Montserrat"/>
              </a:rPr>
              <a:t>African rugby </a:t>
            </a:r>
            <a:r>
              <a:rPr sz="1200" spc="-10" dirty="0">
                <a:latin typeface="Montserrat"/>
                <a:cs typeface="Montserrat"/>
              </a:rPr>
              <a:t>player,</a:t>
            </a:r>
            <a:r>
              <a:rPr sz="1200" spc="-35" dirty="0">
                <a:latin typeface="Montserrat"/>
                <a:cs typeface="Montserrat"/>
              </a:rPr>
              <a:t> </a:t>
            </a:r>
            <a:r>
              <a:rPr sz="1200" i="1" spc="-5" dirty="0">
                <a:latin typeface="Montserrat"/>
                <a:cs typeface="Montserrat"/>
              </a:rPr>
              <a:t>Springboks</a:t>
            </a:r>
            <a:r>
              <a:rPr sz="1200" spc="-5" dirty="0">
                <a:latin typeface="Montserrat"/>
                <a:cs typeface="Montserrat"/>
              </a:rPr>
              <a:t>)</a:t>
            </a:r>
            <a:endParaRPr sz="12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200" dirty="0">
                <a:latin typeface="Montserrat"/>
                <a:cs typeface="Montserrat"/>
              </a:rPr>
              <a:t>Pollard Pumps, sponsor </a:t>
            </a:r>
            <a:r>
              <a:rPr sz="1200" spc="-5" dirty="0">
                <a:latin typeface="Montserrat"/>
                <a:cs typeface="Montserrat"/>
              </a:rPr>
              <a:t>of </a:t>
            </a:r>
            <a:r>
              <a:rPr sz="1200" b="1" spc="-15" dirty="0">
                <a:latin typeface="Montserrat"/>
                <a:cs typeface="Montserrat"/>
              </a:rPr>
              <a:t>Toulon </a:t>
            </a:r>
            <a:r>
              <a:rPr sz="1200" b="1" spc="-5" dirty="0">
                <a:latin typeface="Montserrat"/>
                <a:cs typeface="Montserrat"/>
              </a:rPr>
              <a:t>Rugby </a:t>
            </a:r>
            <a:r>
              <a:rPr sz="1200" b="1" dirty="0">
                <a:latin typeface="Montserrat"/>
                <a:cs typeface="Montserrat"/>
              </a:rPr>
              <a:t>Club</a:t>
            </a:r>
            <a:r>
              <a:rPr sz="1200" b="1" spc="75" dirty="0">
                <a:latin typeface="Montserrat"/>
                <a:cs typeface="Montserrat"/>
              </a:rPr>
              <a:t> </a:t>
            </a:r>
            <a:r>
              <a:rPr sz="1200" dirty="0">
                <a:latin typeface="Montserrat"/>
                <a:cs typeface="Montserrat"/>
              </a:rPr>
              <a:t>(RCT)</a:t>
            </a:r>
            <a:endParaRPr sz="12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Montserrat"/>
              <a:buChar char="•"/>
            </a:pP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dirty="0">
                <a:latin typeface="Montserrat"/>
                <a:cs typeface="Montserrat"/>
              </a:rPr>
              <a:t>DMH </a:t>
            </a:r>
            <a:r>
              <a:rPr sz="1200" spc="-10" dirty="0">
                <a:latin typeface="Montserrat"/>
                <a:cs typeface="Montserrat"/>
              </a:rPr>
              <a:t>France, </a:t>
            </a:r>
            <a:r>
              <a:rPr sz="1200" spc="-5" dirty="0">
                <a:latin typeface="Montserrat"/>
                <a:cs typeface="Montserrat"/>
              </a:rPr>
              <a:t>long-term </a:t>
            </a:r>
            <a:r>
              <a:rPr sz="1200" dirty="0">
                <a:latin typeface="Montserrat"/>
                <a:cs typeface="Montserrat"/>
              </a:rPr>
              <a:t>partner </a:t>
            </a:r>
            <a:r>
              <a:rPr sz="1200" spc="-5" dirty="0">
                <a:latin typeface="Montserrat"/>
                <a:cs typeface="Montserrat"/>
              </a:rPr>
              <a:t>of </a:t>
            </a:r>
            <a:r>
              <a:rPr sz="1200" b="1" dirty="0">
                <a:latin typeface="Montserrat"/>
                <a:cs typeface="Montserrat"/>
              </a:rPr>
              <a:t>La Machine </a:t>
            </a:r>
            <a:r>
              <a:rPr sz="1200" spc="-5" dirty="0">
                <a:latin typeface="Montserrat"/>
                <a:cs typeface="Montserrat"/>
              </a:rPr>
              <a:t>(theater</a:t>
            </a:r>
            <a:endParaRPr sz="1200">
              <a:latin typeface="Montserrat"/>
              <a:cs typeface="Montserrat"/>
            </a:endParaRPr>
          </a:p>
          <a:p>
            <a:pPr marL="241300">
              <a:lnSpc>
                <a:spcPct val="100000"/>
              </a:lnSpc>
            </a:pPr>
            <a:r>
              <a:rPr sz="1200" spc="-10" dirty="0">
                <a:latin typeface="Montserrat"/>
                <a:cs typeface="Montserrat"/>
              </a:rPr>
              <a:t>company,</a:t>
            </a:r>
            <a:r>
              <a:rPr sz="1200" spc="-5" dirty="0">
                <a:latin typeface="Montserrat"/>
                <a:cs typeface="Montserrat"/>
              </a:rPr>
              <a:t> Nantes)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w</a:t>
            </a:r>
            <a:r>
              <a:rPr spc="-140" dirty="0"/>
              <a:t> </a:t>
            </a:r>
            <a:r>
              <a:rPr dirty="0"/>
              <a:t>w</a:t>
            </a:r>
            <a:r>
              <a:rPr spc="-135" dirty="0"/>
              <a:t> </a:t>
            </a:r>
            <a:r>
              <a:rPr spc="95" dirty="0"/>
              <a:t>w.group-ipi.</a:t>
            </a:r>
            <a:r>
              <a:rPr spc="-185" dirty="0"/>
              <a:t> </a:t>
            </a:r>
            <a:r>
              <a:rPr spc="70" dirty="0"/>
              <a:t>com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81589" y="445520"/>
            <a:ext cx="22663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IPI </a:t>
            </a:r>
            <a:r>
              <a:rPr spc="-15" dirty="0"/>
              <a:t>Group:</a:t>
            </a:r>
            <a:r>
              <a:rPr spc="-35" dirty="0"/>
              <a:t> Contact</a:t>
            </a:r>
          </a:p>
        </p:txBody>
      </p:sp>
      <p:sp>
        <p:nvSpPr>
          <p:cNvPr id="3" name="object 3"/>
          <p:cNvSpPr/>
          <p:nvPr/>
        </p:nvSpPr>
        <p:spPr>
          <a:xfrm>
            <a:off x="1966354" y="0"/>
            <a:ext cx="4342765" cy="7560309"/>
          </a:xfrm>
          <a:custGeom>
            <a:avLst/>
            <a:gdLst/>
            <a:ahLst/>
            <a:cxnLst/>
            <a:rect l="l" t="t" r="r" b="b"/>
            <a:pathLst>
              <a:path w="4342765" h="7560309">
                <a:moveTo>
                  <a:pt x="1877299" y="7560005"/>
                </a:moveTo>
                <a:lnTo>
                  <a:pt x="0" y="7560005"/>
                </a:lnTo>
                <a:lnTo>
                  <a:pt x="2465239" y="0"/>
                </a:lnTo>
                <a:lnTo>
                  <a:pt x="4342527" y="0"/>
                </a:lnTo>
                <a:lnTo>
                  <a:pt x="1877299" y="7560005"/>
                </a:lnTo>
                <a:close/>
              </a:path>
            </a:pathLst>
          </a:custGeom>
          <a:solidFill>
            <a:srgbClr val="36A9E1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28762" y="0"/>
            <a:ext cx="5551805" cy="7560309"/>
          </a:xfrm>
          <a:custGeom>
            <a:avLst/>
            <a:gdLst/>
            <a:ahLst/>
            <a:cxnLst/>
            <a:rect l="l" t="t" r="r" b="b"/>
            <a:pathLst>
              <a:path w="5551805" h="7560309">
                <a:moveTo>
                  <a:pt x="3086379" y="7560005"/>
                </a:moveTo>
                <a:lnTo>
                  <a:pt x="0" y="7560005"/>
                </a:lnTo>
                <a:lnTo>
                  <a:pt x="2465239" y="0"/>
                </a:lnTo>
                <a:lnTo>
                  <a:pt x="5551618" y="0"/>
                </a:lnTo>
                <a:lnTo>
                  <a:pt x="3086379" y="7560005"/>
                </a:lnTo>
                <a:close/>
              </a:path>
            </a:pathLst>
          </a:custGeom>
          <a:solidFill>
            <a:srgbClr val="36A9E1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4" y="0"/>
            <a:ext cx="5698237" cy="75600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0576" y="630767"/>
            <a:ext cx="812870" cy="8865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7" y="6979273"/>
            <a:ext cx="6899909" cy="344805"/>
          </a:xfrm>
          <a:custGeom>
            <a:avLst/>
            <a:gdLst/>
            <a:ahLst/>
            <a:cxnLst/>
            <a:rect l="l" t="t" r="r" b="b"/>
            <a:pathLst>
              <a:path w="6899909" h="344804">
                <a:moveTo>
                  <a:pt x="6794490" y="344271"/>
                </a:moveTo>
                <a:lnTo>
                  <a:pt x="3" y="344271"/>
                </a:lnTo>
                <a:lnTo>
                  <a:pt x="0" y="0"/>
                </a:lnTo>
                <a:lnTo>
                  <a:pt x="6899744" y="0"/>
                </a:lnTo>
                <a:lnTo>
                  <a:pt x="6794490" y="344271"/>
                </a:lnTo>
                <a:close/>
              </a:path>
            </a:pathLst>
          </a:custGeom>
          <a:solidFill>
            <a:srgbClr val="36A9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82900" y="2664605"/>
            <a:ext cx="2613025" cy="237109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500" b="1" dirty="0">
                <a:latin typeface="Montserrat"/>
                <a:cs typeface="Montserrat"/>
              </a:rPr>
              <a:t>Groupe</a:t>
            </a:r>
            <a:r>
              <a:rPr sz="1500" b="1" spc="-5" dirty="0">
                <a:latin typeface="Montserrat"/>
                <a:cs typeface="Montserrat"/>
              </a:rPr>
              <a:t> </a:t>
            </a:r>
            <a:r>
              <a:rPr sz="1500" b="1" dirty="0">
                <a:latin typeface="Montserrat"/>
                <a:cs typeface="Montserrat"/>
              </a:rPr>
              <a:t>IPI</a:t>
            </a:r>
            <a:endParaRPr sz="1500" dirty="0">
              <a:latin typeface="Montserrat"/>
              <a:cs typeface="Montserrat"/>
            </a:endParaRPr>
          </a:p>
          <a:p>
            <a:pPr marL="12700" marR="5080">
              <a:lnSpc>
                <a:spcPct val="100000"/>
              </a:lnSpc>
              <a:spcBef>
                <a:spcPts val="565"/>
              </a:spcBef>
            </a:pPr>
            <a:r>
              <a:rPr sz="1500" dirty="0">
                <a:latin typeface="Montserrat"/>
                <a:cs typeface="Montserrat"/>
              </a:rPr>
              <a:t>189 </a:t>
            </a:r>
            <a:r>
              <a:rPr sz="1500" spc="-10" dirty="0">
                <a:latin typeface="Montserrat"/>
                <a:cs typeface="Montserrat"/>
              </a:rPr>
              <a:t>avenue </a:t>
            </a:r>
            <a:r>
              <a:rPr sz="1500" dirty="0">
                <a:latin typeface="Montserrat"/>
                <a:cs typeface="Montserrat"/>
              </a:rPr>
              <a:t>de</a:t>
            </a:r>
            <a:r>
              <a:rPr sz="1500" spc="-65" dirty="0">
                <a:latin typeface="Montserrat"/>
                <a:cs typeface="Montserrat"/>
              </a:rPr>
              <a:t> </a:t>
            </a:r>
            <a:r>
              <a:rPr sz="1500" spc="-5" dirty="0">
                <a:latin typeface="Montserrat"/>
                <a:cs typeface="Montserrat"/>
              </a:rPr>
              <a:t>Copenhague  </a:t>
            </a:r>
            <a:r>
              <a:rPr sz="1500" dirty="0">
                <a:latin typeface="Montserrat"/>
                <a:cs typeface="Montserrat"/>
              </a:rPr>
              <a:t>Parc </a:t>
            </a:r>
            <a:r>
              <a:rPr sz="1500" spc="-5" dirty="0">
                <a:latin typeface="Montserrat"/>
                <a:cs typeface="Montserrat"/>
              </a:rPr>
              <a:t>d’activités </a:t>
            </a:r>
            <a:r>
              <a:rPr sz="1500" dirty="0">
                <a:latin typeface="Montserrat"/>
                <a:cs typeface="Montserrat"/>
              </a:rPr>
              <a:t>de Signes  83870</a:t>
            </a:r>
            <a:r>
              <a:rPr sz="1500" spc="-5" dirty="0">
                <a:latin typeface="Montserrat"/>
                <a:cs typeface="Montserrat"/>
              </a:rPr>
              <a:t> </a:t>
            </a:r>
            <a:r>
              <a:rPr sz="1500" dirty="0">
                <a:latin typeface="Montserrat"/>
                <a:cs typeface="Montserrat"/>
              </a:rPr>
              <a:t>Signes</a:t>
            </a:r>
          </a:p>
          <a:p>
            <a:pPr marL="12700">
              <a:lnSpc>
                <a:spcPct val="100000"/>
              </a:lnSpc>
            </a:pPr>
            <a:r>
              <a:rPr sz="1500" dirty="0">
                <a:latin typeface="Montserrat"/>
                <a:cs typeface="Montserrat"/>
              </a:rPr>
              <a:t>FRANCE</a:t>
            </a: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500" dirty="0">
                <a:latin typeface="Montserrat"/>
                <a:cs typeface="Montserrat"/>
              </a:rPr>
              <a:t>T +33 (0)4 94 10 19</a:t>
            </a:r>
            <a:r>
              <a:rPr sz="1500" spc="-100" dirty="0">
                <a:latin typeface="Montserrat"/>
                <a:cs typeface="Montserrat"/>
              </a:rPr>
              <a:t> </a:t>
            </a:r>
            <a:r>
              <a:rPr sz="1500" dirty="0">
                <a:latin typeface="Montserrat"/>
                <a:cs typeface="Montserrat"/>
              </a:rPr>
              <a:t>90</a:t>
            </a:r>
          </a:p>
          <a:p>
            <a:pPr marL="12700">
              <a:lnSpc>
                <a:spcPct val="100000"/>
              </a:lnSpc>
            </a:pPr>
            <a:r>
              <a:rPr sz="1500" dirty="0">
                <a:latin typeface="Montserrat"/>
                <a:cs typeface="Montserrat"/>
              </a:rPr>
              <a:t>F +33 (0)4 94 10 19</a:t>
            </a:r>
            <a:r>
              <a:rPr sz="1500" spc="-100" dirty="0">
                <a:latin typeface="Montserrat"/>
                <a:cs typeface="Montserrat"/>
              </a:rPr>
              <a:t> </a:t>
            </a:r>
            <a:r>
              <a:rPr sz="1500" dirty="0">
                <a:latin typeface="Montserrat"/>
                <a:cs typeface="Montserrat"/>
              </a:rPr>
              <a:t>99</a:t>
            </a:r>
          </a:p>
          <a:p>
            <a:pPr marL="12700">
              <a:lnSpc>
                <a:spcPct val="100000"/>
              </a:lnSpc>
            </a:pPr>
            <a:r>
              <a:rPr sz="1500" spc="-5" dirty="0">
                <a:latin typeface="Montserrat"/>
                <a:cs typeface="Montserrat"/>
                <a:hlinkClick r:id="rId4"/>
              </a:rPr>
              <a:t>info@group-ipi.com</a:t>
            </a:r>
            <a:endParaRPr sz="1500" dirty="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500" b="1" spc="-5" dirty="0">
                <a:latin typeface="Montserrat"/>
                <a:cs typeface="Montserrat"/>
                <a:hlinkClick r:id="rId5"/>
              </a:rPr>
              <a:t>www.group-ipi.com</a:t>
            </a:r>
            <a:endParaRPr sz="1500" dirty="0">
              <a:latin typeface="Montserrat"/>
              <a:cs typeface="Montserra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w</a:t>
            </a:r>
            <a:r>
              <a:rPr spc="-140" dirty="0"/>
              <a:t> </a:t>
            </a:r>
            <a:r>
              <a:rPr dirty="0"/>
              <a:t>w</a:t>
            </a:r>
            <a:r>
              <a:rPr spc="-135" dirty="0"/>
              <a:t> </a:t>
            </a:r>
            <a:r>
              <a:rPr spc="95" dirty="0"/>
              <a:t>w.group-ipi.</a:t>
            </a:r>
            <a:r>
              <a:rPr spc="-185" dirty="0"/>
              <a:t> </a:t>
            </a:r>
            <a:r>
              <a:rPr spc="70" dirty="0"/>
              <a:t>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498" y="2393166"/>
            <a:ext cx="6465570" cy="299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0" dirty="0">
                <a:solidFill>
                  <a:srgbClr val="575756"/>
                </a:solidFill>
                <a:latin typeface="Sanchez"/>
                <a:cs typeface="Sanchez"/>
              </a:rPr>
              <a:t>IPI</a:t>
            </a:r>
            <a:r>
              <a:rPr sz="3000" spc="-5" dirty="0">
                <a:solidFill>
                  <a:srgbClr val="575756"/>
                </a:solidFill>
                <a:latin typeface="Sanchez"/>
                <a:cs typeface="Sanchez"/>
              </a:rPr>
              <a:t> </a:t>
            </a:r>
            <a:r>
              <a:rPr sz="3000" spc="-100" dirty="0">
                <a:solidFill>
                  <a:srgbClr val="575756"/>
                </a:solidFill>
                <a:latin typeface="Sanchez"/>
                <a:cs typeface="Sanchez"/>
              </a:rPr>
              <a:t>GROUP</a:t>
            </a:r>
            <a:endParaRPr sz="3000">
              <a:latin typeface="Sanchez"/>
              <a:cs typeface="Sanchez"/>
            </a:endParaRPr>
          </a:p>
          <a:p>
            <a:pPr marL="12700">
              <a:lnSpc>
                <a:spcPct val="100000"/>
              </a:lnSpc>
            </a:pPr>
            <a:r>
              <a:rPr sz="3000" spc="-40" dirty="0">
                <a:solidFill>
                  <a:srgbClr val="575756"/>
                </a:solidFill>
                <a:latin typeface="Sanchez"/>
                <a:cs typeface="Sanchez"/>
              </a:rPr>
              <a:t>The </a:t>
            </a:r>
            <a:r>
              <a:rPr sz="3000" spc="-35" dirty="0">
                <a:solidFill>
                  <a:srgbClr val="575756"/>
                </a:solidFill>
                <a:latin typeface="Sanchez"/>
                <a:cs typeface="Sanchez"/>
              </a:rPr>
              <a:t>fluid transfer</a:t>
            </a:r>
            <a:r>
              <a:rPr sz="3000" spc="65" dirty="0">
                <a:solidFill>
                  <a:srgbClr val="575756"/>
                </a:solidFill>
                <a:latin typeface="Sanchez"/>
                <a:cs typeface="Sanchez"/>
              </a:rPr>
              <a:t> </a:t>
            </a:r>
            <a:r>
              <a:rPr sz="3000" spc="-10" dirty="0">
                <a:solidFill>
                  <a:srgbClr val="575756"/>
                </a:solidFill>
                <a:latin typeface="Sanchez"/>
                <a:cs typeface="Sanchez"/>
              </a:rPr>
              <a:t>expert</a:t>
            </a:r>
            <a:endParaRPr sz="3000">
              <a:latin typeface="Sanchez"/>
              <a:cs typeface="Sanchez"/>
            </a:endParaRPr>
          </a:p>
          <a:p>
            <a:pPr marL="12700">
              <a:lnSpc>
                <a:spcPct val="100000"/>
              </a:lnSpc>
              <a:spcBef>
                <a:spcPts val="2535"/>
              </a:spcBef>
            </a:pPr>
            <a:r>
              <a:rPr sz="1500" spc="-10" dirty="0">
                <a:latin typeface="Montserrat"/>
                <a:cs typeface="Montserrat"/>
              </a:rPr>
              <a:t>Hydraulic </a:t>
            </a:r>
            <a:r>
              <a:rPr sz="1500" spc="5" dirty="0">
                <a:latin typeface="Montserrat"/>
                <a:cs typeface="Montserrat"/>
              </a:rPr>
              <a:t>industry </a:t>
            </a:r>
            <a:r>
              <a:rPr sz="1500" dirty="0">
                <a:latin typeface="Montserrat"/>
                <a:cs typeface="Montserrat"/>
              </a:rPr>
              <a:t>needs specific</a:t>
            </a:r>
            <a:r>
              <a:rPr sz="1500" spc="-5" dirty="0">
                <a:latin typeface="Montserrat"/>
                <a:cs typeface="Montserrat"/>
              </a:rPr>
              <a:t> competencies.</a:t>
            </a:r>
            <a:endParaRPr sz="1500">
              <a:latin typeface="Montserrat"/>
              <a:cs typeface="Montserrat"/>
            </a:endParaRPr>
          </a:p>
          <a:p>
            <a:pPr marL="12700" marR="5080">
              <a:lnSpc>
                <a:spcPct val="100000"/>
              </a:lnSpc>
              <a:spcBef>
                <a:spcPts val="1415"/>
              </a:spcBef>
            </a:pPr>
            <a:r>
              <a:rPr sz="1500" b="1" dirty="0">
                <a:latin typeface="Montserrat"/>
                <a:cs typeface="Montserrat"/>
              </a:rPr>
              <a:t>IPI Group </a:t>
            </a:r>
            <a:r>
              <a:rPr sz="1500" dirty="0">
                <a:latin typeface="Montserrat"/>
                <a:cs typeface="Montserrat"/>
              </a:rPr>
              <a:t>is made up </a:t>
            </a:r>
            <a:r>
              <a:rPr sz="1500" spc="-5" dirty="0">
                <a:latin typeface="Montserrat"/>
                <a:cs typeface="Montserrat"/>
              </a:rPr>
              <a:t>of international companies, recognized </a:t>
            </a:r>
            <a:r>
              <a:rPr sz="1500" spc="-10" dirty="0">
                <a:latin typeface="Montserrat"/>
                <a:cs typeface="Montserrat"/>
              </a:rPr>
              <a:t>experts  </a:t>
            </a:r>
            <a:r>
              <a:rPr sz="1500" dirty="0">
                <a:latin typeface="Montserrat"/>
                <a:cs typeface="Montserrat"/>
              </a:rPr>
              <a:t>in the </a:t>
            </a:r>
            <a:r>
              <a:rPr sz="1500" spc="-15" dirty="0">
                <a:latin typeface="Montserrat"/>
                <a:cs typeface="Montserrat"/>
              </a:rPr>
              <a:t>hydraulic</a:t>
            </a:r>
            <a:r>
              <a:rPr sz="1500" spc="-5" dirty="0">
                <a:latin typeface="Montserrat"/>
                <a:cs typeface="Montserrat"/>
              </a:rPr>
              <a:t> </a:t>
            </a:r>
            <a:r>
              <a:rPr sz="1500" dirty="0">
                <a:latin typeface="Montserrat"/>
                <a:cs typeface="Montserrat"/>
              </a:rPr>
              <a:t>industry.</a:t>
            </a:r>
            <a:endParaRPr sz="1500">
              <a:latin typeface="Montserrat"/>
              <a:cs typeface="Montserrat"/>
            </a:endParaRPr>
          </a:p>
          <a:p>
            <a:pPr marL="12700" marR="122555" algn="just">
              <a:lnSpc>
                <a:spcPct val="100000"/>
              </a:lnSpc>
              <a:spcBef>
                <a:spcPts val="1420"/>
              </a:spcBef>
            </a:pPr>
            <a:r>
              <a:rPr sz="1500" dirty="0">
                <a:latin typeface="Montserrat"/>
                <a:cs typeface="Montserrat"/>
              </a:rPr>
              <a:t>Due </a:t>
            </a:r>
            <a:r>
              <a:rPr sz="1500" spc="-10" dirty="0">
                <a:latin typeface="Montserrat"/>
                <a:cs typeface="Montserrat"/>
              </a:rPr>
              <a:t>to </a:t>
            </a:r>
            <a:r>
              <a:rPr sz="1500" dirty="0">
                <a:latin typeface="Montserrat"/>
                <a:cs typeface="Montserrat"/>
              </a:rPr>
              <a:t>its </a:t>
            </a:r>
            <a:r>
              <a:rPr sz="1500" spc="-5" dirty="0">
                <a:latin typeface="Montserrat"/>
                <a:cs typeface="Montserrat"/>
              </a:rPr>
              <a:t>four </a:t>
            </a:r>
            <a:r>
              <a:rPr sz="1500" dirty="0">
                <a:latin typeface="Montserrat"/>
                <a:cs typeface="Montserrat"/>
              </a:rPr>
              <a:t>divisions, </a:t>
            </a:r>
            <a:r>
              <a:rPr sz="1500" b="1" spc="-5" dirty="0">
                <a:latin typeface="Montserrat"/>
                <a:cs typeface="Montserrat"/>
              </a:rPr>
              <a:t>Pumps</a:t>
            </a:r>
            <a:r>
              <a:rPr sz="1500" spc="-5" dirty="0">
                <a:latin typeface="Montserrat"/>
                <a:cs typeface="Montserrat"/>
              </a:rPr>
              <a:t>, </a:t>
            </a:r>
            <a:r>
              <a:rPr sz="1500" b="1" spc="-5" dirty="0">
                <a:latin typeface="Montserrat"/>
                <a:cs typeface="Montserrat"/>
              </a:rPr>
              <a:t>Fittings</a:t>
            </a:r>
            <a:r>
              <a:rPr sz="1500" spc="-5" dirty="0">
                <a:latin typeface="Montserrat"/>
                <a:cs typeface="Montserrat"/>
              </a:rPr>
              <a:t>, </a:t>
            </a:r>
            <a:r>
              <a:rPr sz="1500" b="1" spc="-20" dirty="0">
                <a:latin typeface="Montserrat"/>
                <a:cs typeface="Montserrat"/>
              </a:rPr>
              <a:t>Valves </a:t>
            </a:r>
            <a:r>
              <a:rPr sz="1500" dirty="0">
                <a:latin typeface="Montserrat"/>
                <a:cs typeface="Montserrat"/>
              </a:rPr>
              <a:t>and </a:t>
            </a:r>
            <a:r>
              <a:rPr sz="1500" b="1" spc="-5" dirty="0">
                <a:latin typeface="Montserrat"/>
                <a:cs typeface="Montserrat"/>
              </a:rPr>
              <a:t>Machining</a:t>
            </a:r>
            <a:r>
              <a:rPr sz="1500" spc="-5" dirty="0">
                <a:latin typeface="Montserrat"/>
                <a:cs typeface="Montserrat"/>
              </a:rPr>
              <a:t>, </a:t>
            </a:r>
            <a:r>
              <a:rPr sz="1500" dirty="0">
                <a:latin typeface="Montserrat"/>
                <a:cs typeface="Montserrat"/>
              </a:rPr>
              <a:t>IPI  Group responds </a:t>
            </a:r>
            <a:r>
              <a:rPr sz="1500" spc="-10" dirty="0">
                <a:latin typeface="Montserrat"/>
                <a:cs typeface="Montserrat"/>
              </a:rPr>
              <a:t>to </a:t>
            </a:r>
            <a:r>
              <a:rPr sz="1500" dirty="0">
                <a:latin typeface="Montserrat"/>
                <a:cs typeface="Montserrat"/>
              </a:rPr>
              <a:t>the needs </a:t>
            </a:r>
            <a:r>
              <a:rPr sz="1500" spc="-5" dirty="0">
                <a:latin typeface="Montserrat"/>
                <a:cs typeface="Montserrat"/>
              </a:rPr>
              <a:t>of </a:t>
            </a:r>
            <a:r>
              <a:rPr sz="1500" dirty="0">
                <a:latin typeface="Montserrat"/>
                <a:cs typeface="Montserrat"/>
              </a:rPr>
              <a:t>its </a:t>
            </a:r>
            <a:r>
              <a:rPr sz="1500" spc="-5" dirty="0">
                <a:latin typeface="Montserrat"/>
                <a:cs typeface="Montserrat"/>
              </a:rPr>
              <a:t>customers </a:t>
            </a:r>
            <a:r>
              <a:rPr sz="1500" dirty="0">
                <a:latin typeface="Montserrat"/>
                <a:cs typeface="Montserrat"/>
              </a:rPr>
              <a:t>with a global reliable  and </a:t>
            </a:r>
            <a:r>
              <a:rPr sz="1500" spc="-5" dirty="0">
                <a:latin typeface="Montserrat"/>
                <a:cs typeface="Montserrat"/>
              </a:rPr>
              <a:t>responsive offer.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63105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IPI </a:t>
            </a:r>
            <a:r>
              <a:rPr spc="-15" dirty="0"/>
              <a:t>Group: </a:t>
            </a:r>
            <a:r>
              <a:rPr spc="-55" dirty="0"/>
              <a:t>Key</a:t>
            </a:r>
            <a:r>
              <a:rPr dirty="0"/>
              <a:t> </a:t>
            </a:r>
            <a:r>
              <a:rPr spc="-20" dirty="0"/>
              <a:t>Figures</a:t>
            </a:r>
          </a:p>
        </p:txBody>
      </p:sp>
      <p:sp>
        <p:nvSpPr>
          <p:cNvPr id="4" name="object 4"/>
          <p:cNvSpPr/>
          <p:nvPr/>
        </p:nvSpPr>
        <p:spPr>
          <a:xfrm>
            <a:off x="8395195" y="1149299"/>
            <a:ext cx="540003" cy="540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21555" y="1714705"/>
            <a:ext cx="16878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500" b="1" spc="-15" dirty="0">
                <a:latin typeface="Montserrat"/>
                <a:cs typeface="Montserrat"/>
              </a:rPr>
              <a:t>Turnover</a:t>
            </a:r>
            <a:endParaRPr sz="1500" dirty="0">
              <a:latin typeface="Montserrat"/>
              <a:cs typeface="Montserrat"/>
            </a:endParaRPr>
          </a:p>
          <a:p>
            <a:pPr algn="ctr">
              <a:lnSpc>
                <a:spcPct val="100000"/>
              </a:lnSpc>
            </a:pPr>
            <a:r>
              <a:rPr sz="1500" dirty="0">
                <a:latin typeface="Montserrat"/>
                <a:cs typeface="Montserrat"/>
              </a:rPr>
              <a:t>~ 4</a:t>
            </a:r>
            <a:r>
              <a:rPr lang="fr-CH" sz="1500" dirty="0">
                <a:latin typeface="Montserrat"/>
                <a:cs typeface="Montserrat"/>
              </a:rPr>
              <a:t>5</a:t>
            </a:r>
            <a:r>
              <a:rPr sz="1500" dirty="0">
                <a:latin typeface="Montserrat"/>
                <a:cs typeface="Montserrat"/>
              </a:rPr>
              <a:t> million</a:t>
            </a:r>
            <a:r>
              <a:rPr sz="1500" spc="-95" dirty="0">
                <a:latin typeface="Montserrat"/>
                <a:cs typeface="Montserrat"/>
              </a:rPr>
              <a:t> </a:t>
            </a:r>
            <a:r>
              <a:rPr sz="1500" dirty="0">
                <a:latin typeface="Montserrat"/>
                <a:cs typeface="Montserrat"/>
              </a:rPr>
              <a:t>euros</a:t>
            </a:r>
          </a:p>
        </p:txBody>
      </p:sp>
      <p:sp>
        <p:nvSpPr>
          <p:cNvPr id="7" name="object 7"/>
          <p:cNvSpPr/>
          <p:nvPr/>
        </p:nvSpPr>
        <p:spPr>
          <a:xfrm>
            <a:off x="8395195" y="2630703"/>
            <a:ext cx="540003" cy="5400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122821" y="3196104"/>
            <a:ext cx="10852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Montserrat"/>
                <a:cs typeface="Montserrat"/>
              </a:rPr>
              <a:t>270</a:t>
            </a:r>
            <a:endParaRPr sz="1500">
              <a:latin typeface="Montserrat"/>
              <a:cs typeface="Montserrat"/>
            </a:endParaRPr>
          </a:p>
          <a:p>
            <a:pPr algn="ctr">
              <a:lnSpc>
                <a:spcPct val="100000"/>
              </a:lnSpc>
            </a:pPr>
            <a:r>
              <a:rPr sz="1500" b="1" spc="-10" dirty="0">
                <a:latin typeface="Montserrat"/>
                <a:cs typeface="Montserrat"/>
              </a:rPr>
              <a:t>employees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95195" y="4226407"/>
            <a:ext cx="540003" cy="5400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834503" y="4791805"/>
            <a:ext cx="16617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Montserrat"/>
                <a:cs typeface="Montserrat"/>
              </a:rPr>
              <a:t>Exportation</a:t>
            </a:r>
            <a:r>
              <a:rPr sz="1500" b="1" spc="-80" dirty="0">
                <a:latin typeface="Montserrat"/>
                <a:cs typeface="Montserrat"/>
              </a:rPr>
              <a:t> </a:t>
            </a:r>
            <a:r>
              <a:rPr sz="1500" b="1" dirty="0">
                <a:latin typeface="Montserrat"/>
                <a:cs typeface="Montserrat"/>
              </a:rPr>
              <a:t>45%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395195" y="5593499"/>
            <a:ext cx="540003" cy="5400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511135" y="6158905"/>
            <a:ext cx="23082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3355" marR="5080" indent="-16129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Montserrat"/>
                <a:cs typeface="Montserrat"/>
              </a:rPr>
              <a:t>Large </a:t>
            </a:r>
            <a:r>
              <a:rPr sz="1500" b="1" spc="-5" dirty="0">
                <a:latin typeface="Montserrat"/>
                <a:cs typeface="Montserrat"/>
              </a:rPr>
              <a:t>range </a:t>
            </a:r>
            <a:r>
              <a:rPr sz="1500" spc="-5" dirty="0">
                <a:latin typeface="Montserrat"/>
                <a:cs typeface="Montserrat"/>
              </a:rPr>
              <a:t>of</a:t>
            </a:r>
            <a:r>
              <a:rPr sz="1500" spc="-55" dirty="0">
                <a:latin typeface="Montserrat"/>
                <a:cs typeface="Montserrat"/>
              </a:rPr>
              <a:t> </a:t>
            </a:r>
            <a:r>
              <a:rPr sz="1500" spc="-15" dirty="0">
                <a:latin typeface="Montserrat"/>
                <a:cs typeface="Montserrat"/>
              </a:rPr>
              <a:t>hydraulic  </a:t>
            </a:r>
            <a:r>
              <a:rPr sz="1500" dirty="0">
                <a:latin typeface="Montserrat"/>
                <a:cs typeface="Montserrat"/>
              </a:rPr>
              <a:t>products and</a:t>
            </a:r>
            <a:r>
              <a:rPr sz="1500" spc="-30" dirty="0">
                <a:latin typeface="Montserrat"/>
                <a:cs typeface="Montserrat"/>
              </a:rPr>
              <a:t> </a:t>
            </a:r>
            <a:r>
              <a:rPr sz="1500" spc="-10" dirty="0">
                <a:latin typeface="Montserrat"/>
                <a:cs typeface="Montserrat"/>
              </a:rPr>
              <a:t>brands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w</a:t>
            </a:r>
            <a:r>
              <a:rPr spc="-140" dirty="0"/>
              <a:t> </a:t>
            </a:r>
            <a:r>
              <a:rPr dirty="0"/>
              <a:t>w</a:t>
            </a:r>
            <a:r>
              <a:rPr spc="-135" dirty="0"/>
              <a:t> </a:t>
            </a:r>
            <a:r>
              <a:rPr spc="95" dirty="0"/>
              <a:t>w.group-ipi.</a:t>
            </a:r>
            <a:r>
              <a:rPr spc="-185" dirty="0"/>
              <a:t> </a:t>
            </a:r>
            <a:r>
              <a:rPr spc="70" dirty="0"/>
              <a:t>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97216"/>
            <a:ext cx="10692130" cy="5746115"/>
          </a:xfrm>
          <a:custGeom>
            <a:avLst/>
            <a:gdLst/>
            <a:ahLst/>
            <a:cxnLst/>
            <a:rect l="l" t="t" r="r" b="b"/>
            <a:pathLst>
              <a:path w="10692130" h="5746115">
                <a:moveTo>
                  <a:pt x="0" y="5745594"/>
                </a:moveTo>
                <a:lnTo>
                  <a:pt x="10692003" y="5745594"/>
                </a:lnTo>
                <a:lnTo>
                  <a:pt x="10692003" y="0"/>
                </a:lnTo>
                <a:lnTo>
                  <a:pt x="0" y="0"/>
                </a:lnTo>
                <a:lnTo>
                  <a:pt x="0" y="57455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01395" y="2242807"/>
            <a:ext cx="6889207" cy="3830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97216"/>
            <a:ext cx="10691998" cy="5745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7" y="6979273"/>
            <a:ext cx="6912609" cy="344805"/>
          </a:xfrm>
          <a:custGeom>
            <a:avLst/>
            <a:gdLst/>
            <a:ahLst/>
            <a:cxnLst/>
            <a:rect l="l" t="t" r="r" b="b"/>
            <a:pathLst>
              <a:path w="6912609" h="344804">
                <a:moveTo>
                  <a:pt x="6806873" y="344271"/>
                </a:moveTo>
                <a:lnTo>
                  <a:pt x="3" y="344271"/>
                </a:lnTo>
                <a:lnTo>
                  <a:pt x="0" y="0"/>
                </a:lnTo>
                <a:lnTo>
                  <a:pt x="6912127" y="0"/>
                </a:lnTo>
                <a:lnTo>
                  <a:pt x="6806873" y="344271"/>
                </a:lnTo>
                <a:close/>
              </a:path>
            </a:pathLst>
          </a:custGeom>
          <a:solidFill>
            <a:srgbClr val="36A9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98799" y="2063658"/>
            <a:ext cx="1228090" cy="1002665"/>
          </a:xfrm>
          <a:custGeom>
            <a:avLst/>
            <a:gdLst/>
            <a:ahLst/>
            <a:cxnLst/>
            <a:rect l="l" t="t" r="r" b="b"/>
            <a:pathLst>
              <a:path w="1228089" h="1002664">
                <a:moveTo>
                  <a:pt x="0" y="0"/>
                </a:moveTo>
                <a:lnTo>
                  <a:pt x="1227594" y="1002601"/>
                </a:lnTo>
              </a:path>
            </a:pathLst>
          </a:custGeom>
          <a:ln w="1270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37199" y="3113062"/>
            <a:ext cx="2721610" cy="751205"/>
          </a:xfrm>
          <a:custGeom>
            <a:avLst/>
            <a:gdLst/>
            <a:ahLst/>
            <a:cxnLst/>
            <a:rect l="l" t="t" r="r" b="b"/>
            <a:pathLst>
              <a:path w="2721610" h="751204">
                <a:moveTo>
                  <a:pt x="0" y="750595"/>
                </a:moveTo>
                <a:lnTo>
                  <a:pt x="2721597" y="0"/>
                </a:lnTo>
              </a:path>
            </a:pathLst>
          </a:custGeom>
          <a:ln w="1270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52000" y="3122057"/>
            <a:ext cx="1371600" cy="2703830"/>
          </a:xfrm>
          <a:custGeom>
            <a:avLst/>
            <a:gdLst/>
            <a:ahLst/>
            <a:cxnLst/>
            <a:rect l="l" t="t" r="r" b="b"/>
            <a:pathLst>
              <a:path w="1371600" h="2703829">
                <a:moveTo>
                  <a:pt x="0" y="2703601"/>
                </a:moveTo>
                <a:lnTo>
                  <a:pt x="1371600" y="0"/>
                </a:lnTo>
              </a:path>
            </a:pathLst>
          </a:custGeom>
          <a:ln w="1270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45999" y="3129258"/>
            <a:ext cx="821055" cy="2696845"/>
          </a:xfrm>
          <a:custGeom>
            <a:avLst/>
            <a:gdLst/>
            <a:ahLst/>
            <a:cxnLst/>
            <a:rect l="l" t="t" r="r" b="b"/>
            <a:pathLst>
              <a:path w="821054" h="2696845">
                <a:moveTo>
                  <a:pt x="0" y="2696400"/>
                </a:moveTo>
                <a:lnTo>
                  <a:pt x="820801" y="0"/>
                </a:lnTo>
              </a:path>
            </a:pathLst>
          </a:custGeom>
          <a:ln w="1270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16004" y="4880649"/>
            <a:ext cx="2970530" cy="944244"/>
          </a:xfrm>
          <a:custGeom>
            <a:avLst/>
            <a:gdLst/>
            <a:ahLst/>
            <a:cxnLst/>
            <a:rect l="l" t="t" r="r" b="b"/>
            <a:pathLst>
              <a:path w="2970529" h="944245">
                <a:moveTo>
                  <a:pt x="2970009" y="944156"/>
                </a:moveTo>
                <a:lnTo>
                  <a:pt x="0" y="0"/>
                </a:lnTo>
              </a:path>
            </a:pathLst>
          </a:custGeom>
          <a:ln w="1270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51999" y="4835658"/>
            <a:ext cx="2571115" cy="162560"/>
          </a:xfrm>
          <a:custGeom>
            <a:avLst/>
            <a:gdLst/>
            <a:ahLst/>
            <a:cxnLst/>
            <a:rect l="l" t="t" r="r" b="b"/>
            <a:pathLst>
              <a:path w="2571115" h="162560">
                <a:moveTo>
                  <a:pt x="2571000" y="162001"/>
                </a:moveTo>
                <a:lnTo>
                  <a:pt x="0" y="0"/>
                </a:lnTo>
              </a:path>
            </a:pathLst>
          </a:custGeom>
          <a:ln w="12699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63998" y="3134652"/>
            <a:ext cx="2878455" cy="628650"/>
          </a:xfrm>
          <a:custGeom>
            <a:avLst/>
            <a:gdLst/>
            <a:ahLst/>
            <a:cxnLst/>
            <a:rect l="l" t="t" r="r" b="b"/>
            <a:pathLst>
              <a:path w="2878454" h="628650">
                <a:moveTo>
                  <a:pt x="2878201" y="628205"/>
                </a:moveTo>
                <a:lnTo>
                  <a:pt x="0" y="0"/>
                </a:lnTo>
              </a:path>
            </a:pathLst>
          </a:custGeom>
          <a:ln w="1270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45998" y="2542457"/>
            <a:ext cx="2905760" cy="493395"/>
          </a:xfrm>
          <a:custGeom>
            <a:avLst/>
            <a:gdLst/>
            <a:ahLst/>
            <a:cxnLst/>
            <a:rect l="l" t="t" r="r" b="b"/>
            <a:pathLst>
              <a:path w="2905759" h="493394">
                <a:moveTo>
                  <a:pt x="2905201" y="0"/>
                </a:moveTo>
                <a:lnTo>
                  <a:pt x="0" y="493204"/>
                </a:lnTo>
              </a:path>
            </a:pathLst>
          </a:custGeom>
          <a:ln w="1270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45996" y="2063658"/>
            <a:ext cx="1454785" cy="963294"/>
          </a:xfrm>
          <a:custGeom>
            <a:avLst/>
            <a:gdLst/>
            <a:ahLst/>
            <a:cxnLst/>
            <a:rect l="l" t="t" r="r" b="b"/>
            <a:pathLst>
              <a:path w="1454784" h="963294">
                <a:moveTo>
                  <a:pt x="1454403" y="0"/>
                </a:moveTo>
                <a:lnTo>
                  <a:pt x="0" y="963002"/>
                </a:lnTo>
              </a:path>
            </a:pathLst>
          </a:custGeom>
          <a:ln w="1270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53200" y="2063658"/>
            <a:ext cx="790575" cy="990600"/>
          </a:xfrm>
          <a:custGeom>
            <a:avLst/>
            <a:gdLst/>
            <a:ahLst/>
            <a:cxnLst/>
            <a:rect l="l" t="t" r="r" b="b"/>
            <a:pathLst>
              <a:path w="790575" h="990600">
                <a:moveTo>
                  <a:pt x="0" y="0"/>
                </a:moveTo>
                <a:lnTo>
                  <a:pt x="790194" y="990003"/>
                </a:lnTo>
              </a:path>
            </a:pathLst>
          </a:custGeom>
          <a:ln w="1270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98799" y="2063656"/>
            <a:ext cx="1351915" cy="997585"/>
          </a:xfrm>
          <a:custGeom>
            <a:avLst/>
            <a:gdLst/>
            <a:ahLst/>
            <a:cxnLst/>
            <a:rect l="l" t="t" r="r" b="b"/>
            <a:pathLst>
              <a:path w="1351914" h="997585">
                <a:moveTo>
                  <a:pt x="0" y="0"/>
                </a:moveTo>
                <a:lnTo>
                  <a:pt x="1351800" y="997204"/>
                </a:lnTo>
              </a:path>
            </a:pathLst>
          </a:custGeom>
          <a:ln w="1270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37199" y="2546056"/>
            <a:ext cx="1241425" cy="765810"/>
          </a:xfrm>
          <a:custGeom>
            <a:avLst/>
            <a:gdLst/>
            <a:ahLst/>
            <a:cxnLst/>
            <a:rect l="l" t="t" r="r" b="b"/>
            <a:pathLst>
              <a:path w="1241425" h="765810">
                <a:moveTo>
                  <a:pt x="0" y="0"/>
                </a:moveTo>
                <a:lnTo>
                  <a:pt x="1240802" y="765594"/>
                </a:lnTo>
              </a:path>
            </a:pathLst>
          </a:custGeom>
          <a:ln w="1270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12000" y="3125652"/>
            <a:ext cx="2763520" cy="1656080"/>
          </a:xfrm>
          <a:custGeom>
            <a:avLst/>
            <a:gdLst/>
            <a:ahLst/>
            <a:cxnLst/>
            <a:rect l="l" t="t" r="r" b="b"/>
            <a:pathLst>
              <a:path w="2763520" h="1656079">
                <a:moveTo>
                  <a:pt x="0" y="1656003"/>
                </a:moveTo>
                <a:lnTo>
                  <a:pt x="2762999" y="0"/>
                </a:lnTo>
              </a:path>
            </a:pathLst>
          </a:custGeom>
          <a:ln w="1270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81246" y="1024102"/>
            <a:ext cx="2305050" cy="1231900"/>
          </a:xfrm>
          <a:custGeom>
            <a:avLst/>
            <a:gdLst/>
            <a:ahLst/>
            <a:cxnLst/>
            <a:rect l="l" t="t" r="r" b="b"/>
            <a:pathLst>
              <a:path w="2305050" h="1231900">
                <a:moveTo>
                  <a:pt x="0" y="0"/>
                </a:moveTo>
                <a:lnTo>
                  <a:pt x="2305050" y="0"/>
                </a:lnTo>
                <a:lnTo>
                  <a:pt x="2305050" y="1231900"/>
                </a:lnTo>
                <a:lnTo>
                  <a:pt x="0" y="12319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2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66006" y="1008862"/>
            <a:ext cx="2160270" cy="1087755"/>
          </a:xfrm>
          <a:custGeom>
            <a:avLst/>
            <a:gdLst/>
            <a:ahLst/>
            <a:cxnLst/>
            <a:rect l="l" t="t" r="r" b="b"/>
            <a:pathLst>
              <a:path w="2160270" h="1087755">
                <a:moveTo>
                  <a:pt x="0" y="1087246"/>
                </a:moveTo>
                <a:lnTo>
                  <a:pt x="2160003" y="1087246"/>
                </a:lnTo>
                <a:lnTo>
                  <a:pt x="2160003" y="0"/>
                </a:lnTo>
                <a:lnTo>
                  <a:pt x="0" y="0"/>
                </a:lnTo>
                <a:lnTo>
                  <a:pt x="0" y="1087246"/>
                </a:lnTo>
                <a:close/>
              </a:path>
            </a:pathLst>
          </a:custGeom>
          <a:solidFill>
            <a:srgbClr val="FFFFFF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34895" y="1023251"/>
            <a:ext cx="2305050" cy="1231900"/>
          </a:xfrm>
          <a:custGeom>
            <a:avLst/>
            <a:gdLst/>
            <a:ahLst/>
            <a:cxnLst/>
            <a:rect l="l" t="t" r="r" b="b"/>
            <a:pathLst>
              <a:path w="2305050" h="1231900">
                <a:moveTo>
                  <a:pt x="0" y="0"/>
                </a:moveTo>
                <a:lnTo>
                  <a:pt x="2305050" y="0"/>
                </a:lnTo>
                <a:lnTo>
                  <a:pt x="2305050" y="1231900"/>
                </a:lnTo>
                <a:lnTo>
                  <a:pt x="0" y="12319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2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19655" y="1008011"/>
            <a:ext cx="2160270" cy="1087755"/>
          </a:xfrm>
          <a:custGeom>
            <a:avLst/>
            <a:gdLst/>
            <a:ahLst/>
            <a:cxnLst/>
            <a:rect l="l" t="t" r="r" b="b"/>
            <a:pathLst>
              <a:path w="2160270" h="1087755">
                <a:moveTo>
                  <a:pt x="0" y="1087246"/>
                </a:moveTo>
                <a:lnTo>
                  <a:pt x="2160003" y="1087246"/>
                </a:lnTo>
                <a:lnTo>
                  <a:pt x="2160003" y="0"/>
                </a:lnTo>
                <a:lnTo>
                  <a:pt x="0" y="0"/>
                </a:lnTo>
                <a:lnTo>
                  <a:pt x="0" y="1087246"/>
                </a:lnTo>
                <a:close/>
              </a:path>
            </a:pathLst>
          </a:custGeom>
          <a:solidFill>
            <a:srgbClr val="FFFFFF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2440" y="2201900"/>
            <a:ext cx="2305050" cy="1142365"/>
          </a:xfrm>
          <a:custGeom>
            <a:avLst/>
            <a:gdLst/>
            <a:ahLst/>
            <a:cxnLst/>
            <a:rect l="l" t="t" r="r" b="b"/>
            <a:pathLst>
              <a:path w="2305050" h="1142364">
                <a:moveTo>
                  <a:pt x="0" y="1142352"/>
                </a:moveTo>
                <a:lnTo>
                  <a:pt x="2305050" y="1142352"/>
                </a:lnTo>
                <a:lnTo>
                  <a:pt x="2305050" y="0"/>
                </a:lnTo>
                <a:lnTo>
                  <a:pt x="0" y="0"/>
                </a:lnTo>
                <a:lnTo>
                  <a:pt x="0" y="1142352"/>
                </a:lnTo>
                <a:close/>
              </a:path>
            </a:pathLst>
          </a:custGeom>
          <a:solidFill>
            <a:srgbClr val="000000">
              <a:alpha val="22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7200" y="2186660"/>
            <a:ext cx="2160270" cy="1087755"/>
          </a:xfrm>
          <a:custGeom>
            <a:avLst/>
            <a:gdLst/>
            <a:ahLst/>
            <a:cxnLst/>
            <a:rect l="l" t="t" r="r" b="b"/>
            <a:pathLst>
              <a:path w="2160270" h="1087754">
                <a:moveTo>
                  <a:pt x="0" y="1087247"/>
                </a:moveTo>
                <a:lnTo>
                  <a:pt x="2160003" y="1087247"/>
                </a:lnTo>
                <a:lnTo>
                  <a:pt x="2160003" y="0"/>
                </a:lnTo>
                <a:lnTo>
                  <a:pt x="0" y="0"/>
                </a:lnTo>
                <a:lnTo>
                  <a:pt x="0" y="1087247"/>
                </a:lnTo>
                <a:close/>
              </a:path>
            </a:pathLst>
          </a:custGeom>
          <a:solidFill>
            <a:srgbClr val="FFFFFF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2440" y="3344252"/>
            <a:ext cx="2305050" cy="1165225"/>
          </a:xfrm>
          <a:custGeom>
            <a:avLst/>
            <a:gdLst/>
            <a:ahLst/>
            <a:cxnLst/>
            <a:rect l="l" t="t" r="r" b="b"/>
            <a:pathLst>
              <a:path w="2305050" h="1165225">
                <a:moveTo>
                  <a:pt x="0" y="1164640"/>
                </a:moveTo>
                <a:lnTo>
                  <a:pt x="2305050" y="1164640"/>
                </a:lnTo>
                <a:lnTo>
                  <a:pt x="2305050" y="0"/>
                </a:lnTo>
                <a:lnTo>
                  <a:pt x="0" y="0"/>
                </a:lnTo>
                <a:lnTo>
                  <a:pt x="0" y="1164640"/>
                </a:lnTo>
                <a:close/>
              </a:path>
            </a:pathLst>
          </a:custGeom>
          <a:solidFill>
            <a:srgbClr val="000000">
              <a:alpha val="22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7200" y="3329013"/>
            <a:ext cx="2160270" cy="1087755"/>
          </a:xfrm>
          <a:custGeom>
            <a:avLst/>
            <a:gdLst/>
            <a:ahLst/>
            <a:cxnLst/>
            <a:rect l="l" t="t" r="r" b="b"/>
            <a:pathLst>
              <a:path w="2160270" h="1087754">
                <a:moveTo>
                  <a:pt x="0" y="1087247"/>
                </a:moveTo>
                <a:lnTo>
                  <a:pt x="2160003" y="1087247"/>
                </a:lnTo>
                <a:lnTo>
                  <a:pt x="2160003" y="0"/>
                </a:lnTo>
                <a:lnTo>
                  <a:pt x="0" y="0"/>
                </a:lnTo>
                <a:lnTo>
                  <a:pt x="0" y="1087247"/>
                </a:lnTo>
                <a:close/>
              </a:path>
            </a:pathLst>
          </a:custGeom>
          <a:solidFill>
            <a:srgbClr val="FFFFFF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41245" y="5664441"/>
            <a:ext cx="2305050" cy="1231900"/>
          </a:xfrm>
          <a:custGeom>
            <a:avLst/>
            <a:gdLst/>
            <a:ahLst/>
            <a:cxnLst/>
            <a:rect l="l" t="t" r="r" b="b"/>
            <a:pathLst>
              <a:path w="2305050" h="1231900">
                <a:moveTo>
                  <a:pt x="0" y="0"/>
                </a:moveTo>
                <a:lnTo>
                  <a:pt x="2305050" y="0"/>
                </a:lnTo>
                <a:lnTo>
                  <a:pt x="2305050" y="1231900"/>
                </a:lnTo>
                <a:lnTo>
                  <a:pt x="0" y="12319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2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26005" y="5649214"/>
            <a:ext cx="2160270" cy="1087755"/>
          </a:xfrm>
          <a:custGeom>
            <a:avLst/>
            <a:gdLst/>
            <a:ahLst/>
            <a:cxnLst/>
            <a:rect l="l" t="t" r="r" b="b"/>
            <a:pathLst>
              <a:path w="2160270" h="1087754">
                <a:moveTo>
                  <a:pt x="0" y="1087247"/>
                </a:moveTo>
                <a:lnTo>
                  <a:pt x="2160003" y="1087247"/>
                </a:lnTo>
                <a:lnTo>
                  <a:pt x="2160003" y="0"/>
                </a:lnTo>
                <a:lnTo>
                  <a:pt x="0" y="0"/>
                </a:lnTo>
                <a:lnTo>
                  <a:pt x="0" y="1087247"/>
                </a:lnTo>
                <a:close/>
              </a:path>
            </a:pathLst>
          </a:custGeom>
          <a:solidFill>
            <a:srgbClr val="FFFFFF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81246" y="5664441"/>
            <a:ext cx="2305050" cy="1231900"/>
          </a:xfrm>
          <a:custGeom>
            <a:avLst/>
            <a:gdLst/>
            <a:ahLst/>
            <a:cxnLst/>
            <a:rect l="l" t="t" r="r" b="b"/>
            <a:pathLst>
              <a:path w="2305050" h="1231900">
                <a:moveTo>
                  <a:pt x="0" y="0"/>
                </a:moveTo>
                <a:lnTo>
                  <a:pt x="2305050" y="0"/>
                </a:lnTo>
                <a:lnTo>
                  <a:pt x="2305050" y="1231900"/>
                </a:lnTo>
                <a:lnTo>
                  <a:pt x="0" y="12319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2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66006" y="5649214"/>
            <a:ext cx="2160270" cy="1087755"/>
          </a:xfrm>
          <a:custGeom>
            <a:avLst/>
            <a:gdLst/>
            <a:ahLst/>
            <a:cxnLst/>
            <a:rect l="l" t="t" r="r" b="b"/>
            <a:pathLst>
              <a:path w="2160270" h="1087754">
                <a:moveTo>
                  <a:pt x="0" y="1087247"/>
                </a:moveTo>
                <a:lnTo>
                  <a:pt x="2160003" y="1087247"/>
                </a:lnTo>
                <a:lnTo>
                  <a:pt x="2160003" y="0"/>
                </a:lnTo>
                <a:lnTo>
                  <a:pt x="0" y="0"/>
                </a:lnTo>
                <a:lnTo>
                  <a:pt x="0" y="1087247"/>
                </a:lnTo>
                <a:close/>
              </a:path>
            </a:pathLst>
          </a:custGeom>
          <a:solidFill>
            <a:srgbClr val="FFFFFF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36587" y="5664441"/>
            <a:ext cx="2305050" cy="1231900"/>
          </a:xfrm>
          <a:custGeom>
            <a:avLst/>
            <a:gdLst/>
            <a:ahLst/>
            <a:cxnLst/>
            <a:rect l="l" t="t" r="r" b="b"/>
            <a:pathLst>
              <a:path w="2305050" h="1231900">
                <a:moveTo>
                  <a:pt x="0" y="0"/>
                </a:moveTo>
                <a:lnTo>
                  <a:pt x="2305050" y="0"/>
                </a:lnTo>
                <a:lnTo>
                  <a:pt x="2305050" y="1231900"/>
                </a:lnTo>
                <a:lnTo>
                  <a:pt x="0" y="12319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2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621348" y="5649214"/>
            <a:ext cx="2160270" cy="1087755"/>
          </a:xfrm>
          <a:custGeom>
            <a:avLst/>
            <a:gdLst/>
            <a:ahLst/>
            <a:cxnLst/>
            <a:rect l="l" t="t" r="r" b="b"/>
            <a:pathLst>
              <a:path w="2160270" h="1087754">
                <a:moveTo>
                  <a:pt x="0" y="1087247"/>
                </a:moveTo>
                <a:lnTo>
                  <a:pt x="2160003" y="1087247"/>
                </a:lnTo>
                <a:lnTo>
                  <a:pt x="2160003" y="0"/>
                </a:lnTo>
                <a:lnTo>
                  <a:pt x="0" y="0"/>
                </a:lnTo>
                <a:lnTo>
                  <a:pt x="0" y="1087247"/>
                </a:lnTo>
                <a:close/>
              </a:path>
            </a:pathLst>
          </a:custGeom>
          <a:solidFill>
            <a:srgbClr val="FFFFFF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090039" y="4581550"/>
            <a:ext cx="2305050" cy="1154430"/>
          </a:xfrm>
          <a:custGeom>
            <a:avLst/>
            <a:gdLst/>
            <a:ahLst/>
            <a:cxnLst/>
            <a:rect l="l" t="t" r="r" b="b"/>
            <a:pathLst>
              <a:path w="2305050" h="1154429">
                <a:moveTo>
                  <a:pt x="0" y="1153845"/>
                </a:moveTo>
                <a:lnTo>
                  <a:pt x="2305050" y="1153845"/>
                </a:lnTo>
                <a:lnTo>
                  <a:pt x="2305050" y="0"/>
                </a:lnTo>
                <a:lnTo>
                  <a:pt x="0" y="0"/>
                </a:lnTo>
                <a:lnTo>
                  <a:pt x="0" y="1153845"/>
                </a:lnTo>
                <a:close/>
              </a:path>
            </a:pathLst>
          </a:custGeom>
          <a:solidFill>
            <a:srgbClr val="000000">
              <a:alpha val="22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074799" y="4581550"/>
            <a:ext cx="2160270" cy="994410"/>
          </a:xfrm>
          <a:custGeom>
            <a:avLst/>
            <a:gdLst/>
            <a:ahLst/>
            <a:cxnLst/>
            <a:rect l="l" t="t" r="r" b="b"/>
            <a:pathLst>
              <a:path w="2160270" h="994410">
                <a:moveTo>
                  <a:pt x="0" y="993952"/>
                </a:moveTo>
                <a:lnTo>
                  <a:pt x="2160003" y="993952"/>
                </a:lnTo>
                <a:lnTo>
                  <a:pt x="2160003" y="0"/>
                </a:lnTo>
                <a:lnTo>
                  <a:pt x="0" y="0"/>
                </a:lnTo>
                <a:lnTo>
                  <a:pt x="0" y="993952"/>
                </a:lnTo>
                <a:close/>
              </a:path>
            </a:pathLst>
          </a:custGeom>
          <a:solidFill>
            <a:srgbClr val="FFFFFF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090039" y="3433800"/>
            <a:ext cx="2305050" cy="1148080"/>
          </a:xfrm>
          <a:custGeom>
            <a:avLst/>
            <a:gdLst/>
            <a:ahLst/>
            <a:cxnLst/>
            <a:rect l="l" t="t" r="r" b="b"/>
            <a:pathLst>
              <a:path w="2305050" h="1148079">
                <a:moveTo>
                  <a:pt x="0" y="1147749"/>
                </a:moveTo>
                <a:lnTo>
                  <a:pt x="2305050" y="1147749"/>
                </a:lnTo>
                <a:lnTo>
                  <a:pt x="2305050" y="0"/>
                </a:lnTo>
                <a:lnTo>
                  <a:pt x="0" y="0"/>
                </a:lnTo>
                <a:lnTo>
                  <a:pt x="0" y="1147749"/>
                </a:lnTo>
                <a:close/>
              </a:path>
            </a:pathLst>
          </a:custGeom>
          <a:solidFill>
            <a:srgbClr val="000000">
              <a:alpha val="22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074799" y="3433800"/>
            <a:ext cx="2160270" cy="988060"/>
          </a:xfrm>
          <a:custGeom>
            <a:avLst/>
            <a:gdLst/>
            <a:ahLst/>
            <a:cxnLst/>
            <a:rect l="l" t="t" r="r" b="b"/>
            <a:pathLst>
              <a:path w="2160270" h="988060">
                <a:moveTo>
                  <a:pt x="0" y="987856"/>
                </a:moveTo>
                <a:lnTo>
                  <a:pt x="2160003" y="987856"/>
                </a:lnTo>
                <a:lnTo>
                  <a:pt x="2160003" y="0"/>
                </a:lnTo>
                <a:lnTo>
                  <a:pt x="0" y="0"/>
                </a:lnTo>
                <a:lnTo>
                  <a:pt x="0" y="987856"/>
                </a:lnTo>
                <a:close/>
              </a:path>
            </a:pathLst>
          </a:custGeom>
          <a:solidFill>
            <a:srgbClr val="FFFFFF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088236" y="2201900"/>
            <a:ext cx="2305050" cy="1231900"/>
          </a:xfrm>
          <a:custGeom>
            <a:avLst/>
            <a:gdLst/>
            <a:ahLst/>
            <a:cxnLst/>
            <a:rect l="l" t="t" r="r" b="b"/>
            <a:pathLst>
              <a:path w="2305050" h="1231900">
                <a:moveTo>
                  <a:pt x="0" y="0"/>
                </a:moveTo>
                <a:lnTo>
                  <a:pt x="2305050" y="0"/>
                </a:lnTo>
                <a:lnTo>
                  <a:pt x="2305050" y="1231900"/>
                </a:lnTo>
                <a:lnTo>
                  <a:pt x="0" y="12319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2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072996" y="2186660"/>
            <a:ext cx="2160270" cy="1087755"/>
          </a:xfrm>
          <a:custGeom>
            <a:avLst/>
            <a:gdLst/>
            <a:ahLst/>
            <a:cxnLst/>
            <a:rect l="l" t="t" r="r" b="b"/>
            <a:pathLst>
              <a:path w="2160270" h="1087754">
                <a:moveTo>
                  <a:pt x="0" y="1087247"/>
                </a:moveTo>
                <a:lnTo>
                  <a:pt x="2160003" y="1087247"/>
                </a:lnTo>
                <a:lnTo>
                  <a:pt x="2160003" y="0"/>
                </a:lnTo>
                <a:lnTo>
                  <a:pt x="0" y="0"/>
                </a:lnTo>
                <a:lnTo>
                  <a:pt x="0" y="1087247"/>
                </a:lnTo>
                <a:close/>
              </a:path>
            </a:pathLst>
          </a:custGeom>
          <a:solidFill>
            <a:srgbClr val="FFFFFF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636587" y="1023251"/>
            <a:ext cx="2305050" cy="1231900"/>
          </a:xfrm>
          <a:custGeom>
            <a:avLst/>
            <a:gdLst/>
            <a:ahLst/>
            <a:cxnLst/>
            <a:rect l="l" t="t" r="r" b="b"/>
            <a:pathLst>
              <a:path w="2305050" h="1231900">
                <a:moveTo>
                  <a:pt x="0" y="0"/>
                </a:moveTo>
                <a:lnTo>
                  <a:pt x="2305050" y="0"/>
                </a:lnTo>
                <a:lnTo>
                  <a:pt x="2305050" y="1231900"/>
                </a:lnTo>
                <a:lnTo>
                  <a:pt x="0" y="12319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2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621348" y="1008011"/>
            <a:ext cx="2160270" cy="1087755"/>
          </a:xfrm>
          <a:custGeom>
            <a:avLst/>
            <a:gdLst/>
            <a:ahLst/>
            <a:cxnLst/>
            <a:rect l="l" t="t" r="r" b="b"/>
            <a:pathLst>
              <a:path w="2160270" h="1087755">
                <a:moveTo>
                  <a:pt x="0" y="1087246"/>
                </a:moveTo>
                <a:lnTo>
                  <a:pt x="2160003" y="1087246"/>
                </a:lnTo>
                <a:lnTo>
                  <a:pt x="2160003" y="0"/>
                </a:lnTo>
                <a:lnTo>
                  <a:pt x="0" y="0"/>
                </a:lnTo>
                <a:lnTo>
                  <a:pt x="0" y="1087246"/>
                </a:lnTo>
                <a:close/>
              </a:path>
            </a:pathLst>
          </a:custGeom>
          <a:solidFill>
            <a:srgbClr val="FFFFFF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158399" y="2810655"/>
            <a:ext cx="287999" cy="28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737999" y="3953662"/>
            <a:ext cx="287990" cy="2879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077199" y="1629867"/>
            <a:ext cx="287991" cy="2879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715250" y="1629005"/>
            <a:ext cx="287999" cy="287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147250" y="1629005"/>
            <a:ext cx="287999" cy="28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951999" y="1629867"/>
            <a:ext cx="287992" cy="2879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275600" y="1628055"/>
            <a:ext cx="287986" cy="2879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726399" y="2810662"/>
            <a:ext cx="287983" cy="2879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874000" y="3953655"/>
            <a:ext cx="287999" cy="287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870400" y="5107455"/>
            <a:ext cx="287999" cy="287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342000" y="5107455"/>
            <a:ext cx="287999" cy="28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414221" y="6274805"/>
            <a:ext cx="287985" cy="2879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892336" y="6274805"/>
            <a:ext cx="287999" cy="28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199600" y="3942855"/>
            <a:ext cx="287999" cy="28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40000" y="2810655"/>
            <a:ext cx="287999" cy="287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450811" y="1190663"/>
            <a:ext cx="1275300" cy="3599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096050" y="1186205"/>
            <a:ext cx="1177905" cy="28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09200" y="2360663"/>
            <a:ext cx="1418430" cy="3599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171650" y="5825268"/>
            <a:ext cx="1230793" cy="3599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443335" y="5833805"/>
            <a:ext cx="972307" cy="360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802214" y="5833808"/>
            <a:ext cx="1492701" cy="3239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255875" y="4668265"/>
            <a:ext cx="1590128" cy="25198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569967" y="3689106"/>
            <a:ext cx="919159" cy="1546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314213" y="3690166"/>
            <a:ext cx="141884" cy="1029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254804" y="3510852"/>
            <a:ext cx="262890" cy="360045"/>
          </a:xfrm>
          <a:custGeom>
            <a:avLst/>
            <a:gdLst/>
            <a:ahLst/>
            <a:cxnLst/>
            <a:rect l="l" t="t" r="r" b="b"/>
            <a:pathLst>
              <a:path w="262890" h="360045">
                <a:moveTo>
                  <a:pt x="178777" y="109283"/>
                </a:moveTo>
                <a:lnTo>
                  <a:pt x="83616" y="109283"/>
                </a:lnTo>
                <a:lnTo>
                  <a:pt x="50439" y="128454"/>
                </a:lnTo>
                <a:lnTo>
                  <a:pt x="24417" y="156238"/>
                </a:lnTo>
                <a:lnTo>
                  <a:pt x="7426" y="190761"/>
                </a:lnTo>
                <a:lnTo>
                  <a:pt x="1346" y="230149"/>
                </a:lnTo>
                <a:lnTo>
                  <a:pt x="11551" y="280695"/>
                </a:lnTo>
                <a:lnTo>
                  <a:pt x="39381" y="321971"/>
                </a:lnTo>
                <a:lnTo>
                  <a:pt x="80657" y="349801"/>
                </a:lnTo>
                <a:lnTo>
                  <a:pt x="131203" y="360006"/>
                </a:lnTo>
                <a:lnTo>
                  <a:pt x="181749" y="349801"/>
                </a:lnTo>
                <a:lnTo>
                  <a:pt x="217980" y="325374"/>
                </a:lnTo>
                <a:lnTo>
                  <a:pt x="131089" y="325374"/>
                </a:lnTo>
                <a:lnTo>
                  <a:pt x="94068" y="317899"/>
                </a:lnTo>
                <a:lnTo>
                  <a:pt x="63836" y="297516"/>
                </a:lnTo>
                <a:lnTo>
                  <a:pt x="43453" y="267284"/>
                </a:lnTo>
                <a:lnTo>
                  <a:pt x="35979" y="230263"/>
                </a:lnTo>
                <a:lnTo>
                  <a:pt x="43453" y="193235"/>
                </a:lnTo>
                <a:lnTo>
                  <a:pt x="63836" y="162999"/>
                </a:lnTo>
                <a:lnTo>
                  <a:pt x="94068" y="142615"/>
                </a:lnTo>
                <a:lnTo>
                  <a:pt x="131089" y="135140"/>
                </a:lnTo>
                <a:lnTo>
                  <a:pt x="218225" y="135140"/>
                </a:lnTo>
                <a:lnTo>
                  <a:pt x="211962" y="128454"/>
                </a:lnTo>
                <a:lnTo>
                  <a:pt x="178777" y="109283"/>
                </a:lnTo>
                <a:close/>
              </a:path>
              <a:path w="262890" h="360045">
                <a:moveTo>
                  <a:pt x="218225" y="135140"/>
                </a:moveTo>
                <a:lnTo>
                  <a:pt x="131089" y="135140"/>
                </a:lnTo>
                <a:lnTo>
                  <a:pt x="168110" y="142615"/>
                </a:lnTo>
                <a:lnTo>
                  <a:pt x="198342" y="162999"/>
                </a:lnTo>
                <a:lnTo>
                  <a:pt x="218725" y="193235"/>
                </a:lnTo>
                <a:lnTo>
                  <a:pt x="226199" y="230263"/>
                </a:lnTo>
                <a:lnTo>
                  <a:pt x="218725" y="267284"/>
                </a:lnTo>
                <a:lnTo>
                  <a:pt x="198342" y="297516"/>
                </a:lnTo>
                <a:lnTo>
                  <a:pt x="168110" y="317899"/>
                </a:lnTo>
                <a:lnTo>
                  <a:pt x="131089" y="325374"/>
                </a:lnTo>
                <a:lnTo>
                  <a:pt x="217980" y="325374"/>
                </a:lnTo>
                <a:lnTo>
                  <a:pt x="223026" y="321971"/>
                </a:lnTo>
                <a:lnTo>
                  <a:pt x="250856" y="280695"/>
                </a:lnTo>
                <a:lnTo>
                  <a:pt x="261061" y="230149"/>
                </a:lnTo>
                <a:lnTo>
                  <a:pt x="254980" y="190761"/>
                </a:lnTo>
                <a:lnTo>
                  <a:pt x="237988" y="156238"/>
                </a:lnTo>
                <a:lnTo>
                  <a:pt x="218225" y="135140"/>
                </a:lnTo>
                <a:close/>
              </a:path>
              <a:path w="262890" h="360045">
                <a:moveTo>
                  <a:pt x="210908" y="84442"/>
                </a:moveTo>
                <a:lnTo>
                  <a:pt x="51485" y="84442"/>
                </a:lnTo>
                <a:lnTo>
                  <a:pt x="51485" y="109283"/>
                </a:lnTo>
                <a:lnTo>
                  <a:pt x="210908" y="109283"/>
                </a:lnTo>
                <a:lnTo>
                  <a:pt x="210908" y="84442"/>
                </a:lnTo>
                <a:close/>
              </a:path>
              <a:path w="262890" h="360045">
                <a:moveTo>
                  <a:pt x="153466" y="38227"/>
                </a:moveTo>
                <a:lnTo>
                  <a:pt x="109169" y="38227"/>
                </a:lnTo>
                <a:lnTo>
                  <a:pt x="109169" y="84442"/>
                </a:lnTo>
                <a:lnTo>
                  <a:pt x="153466" y="84442"/>
                </a:lnTo>
                <a:lnTo>
                  <a:pt x="153466" y="38227"/>
                </a:lnTo>
                <a:close/>
              </a:path>
              <a:path w="262890" h="360045">
                <a:moveTo>
                  <a:pt x="262636" y="10566"/>
                </a:moveTo>
                <a:lnTo>
                  <a:pt x="0" y="10566"/>
                </a:lnTo>
                <a:lnTo>
                  <a:pt x="76" y="38227"/>
                </a:lnTo>
                <a:lnTo>
                  <a:pt x="262636" y="38227"/>
                </a:lnTo>
                <a:lnTo>
                  <a:pt x="262636" y="10566"/>
                </a:lnTo>
                <a:close/>
              </a:path>
              <a:path w="262890" h="360045">
                <a:moveTo>
                  <a:pt x="173367" y="0"/>
                </a:moveTo>
                <a:lnTo>
                  <a:pt x="89344" y="0"/>
                </a:lnTo>
                <a:lnTo>
                  <a:pt x="89344" y="10566"/>
                </a:lnTo>
                <a:lnTo>
                  <a:pt x="173367" y="10566"/>
                </a:lnTo>
                <a:lnTo>
                  <a:pt x="173367" y="0"/>
                </a:lnTo>
                <a:close/>
              </a:path>
            </a:pathLst>
          </a:custGeom>
          <a:solidFill>
            <a:srgbClr val="0C90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254800" y="2364270"/>
            <a:ext cx="1418433" cy="3599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801342" y="1188054"/>
            <a:ext cx="1817294" cy="288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09200" y="3512655"/>
            <a:ext cx="868393" cy="35999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96049" y="1629005"/>
            <a:ext cx="438329" cy="2880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450800" y="1629867"/>
            <a:ext cx="438318" cy="2879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443335" y="6274805"/>
            <a:ext cx="438329" cy="2880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71650" y="6269266"/>
            <a:ext cx="438326" cy="28798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09200" y="3942855"/>
            <a:ext cx="438320" cy="28799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801349" y="1627254"/>
            <a:ext cx="287999" cy="28799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254800" y="2810655"/>
            <a:ext cx="287999" cy="28799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254800" y="3953655"/>
            <a:ext cx="431999" cy="28799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09200" y="2810662"/>
            <a:ext cx="547007" cy="28799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802214" y="6274805"/>
            <a:ext cx="431999" cy="28799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254800" y="5107455"/>
            <a:ext cx="431999" cy="28799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509209" y="1629867"/>
            <a:ext cx="287990" cy="28798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305999" y="3953655"/>
            <a:ext cx="288000" cy="2880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882216" y="6274805"/>
            <a:ext cx="287985" cy="28799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460336" y="6274805"/>
            <a:ext cx="288000" cy="2880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219250" y="6269266"/>
            <a:ext cx="287994" cy="28798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763999" y="3942855"/>
            <a:ext cx="288000" cy="2880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028336" y="6274805"/>
            <a:ext cx="287999" cy="287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794457" y="6269266"/>
            <a:ext cx="287992" cy="2879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335599" y="3942855"/>
            <a:ext cx="287999" cy="287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72440" y="4508893"/>
            <a:ext cx="2305050" cy="1231900"/>
          </a:xfrm>
          <a:custGeom>
            <a:avLst/>
            <a:gdLst/>
            <a:ahLst/>
            <a:cxnLst/>
            <a:rect l="l" t="t" r="r" b="b"/>
            <a:pathLst>
              <a:path w="2305050" h="1231900">
                <a:moveTo>
                  <a:pt x="0" y="0"/>
                </a:moveTo>
                <a:lnTo>
                  <a:pt x="2305050" y="0"/>
                </a:lnTo>
                <a:lnTo>
                  <a:pt x="2305050" y="1231900"/>
                </a:lnTo>
                <a:lnTo>
                  <a:pt x="0" y="12319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2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57200" y="4493653"/>
            <a:ext cx="2160270" cy="1087755"/>
          </a:xfrm>
          <a:custGeom>
            <a:avLst/>
            <a:gdLst/>
            <a:ahLst/>
            <a:cxnLst/>
            <a:rect l="l" t="t" r="r" b="b"/>
            <a:pathLst>
              <a:path w="2160270" h="1087754">
                <a:moveTo>
                  <a:pt x="0" y="1087246"/>
                </a:moveTo>
                <a:lnTo>
                  <a:pt x="2160003" y="1087246"/>
                </a:lnTo>
                <a:lnTo>
                  <a:pt x="2160003" y="0"/>
                </a:lnTo>
                <a:lnTo>
                  <a:pt x="0" y="0"/>
                </a:lnTo>
                <a:lnTo>
                  <a:pt x="0" y="1087246"/>
                </a:lnTo>
                <a:close/>
              </a:path>
            </a:pathLst>
          </a:custGeom>
          <a:solidFill>
            <a:srgbClr val="FFFFFF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02856" y="4669717"/>
            <a:ext cx="1223143" cy="32587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02856" y="5113718"/>
            <a:ext cx="438323" cy="28798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750449" y="5113705"/>
            <a:ext cx="288000" cy="2880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325651" y="5113718"/>
            <a:ext cx="287997" cy="2879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>
            <a:spLocks noGrp="1"/>
          </p:cNvSpPr>
          <p:nvPr>
            <p:ph type="title"/>
          </p:nvPr>
        </p:nvSpPr>
        <p:spPr>
          <a:xfrm>
            <a:off x="5689504" y="445520"/>
            <a:ext cx="45580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IPI </a:t>
            </a:r>
            <a:r>
              <a:rPr spc="-15" dirty="0"/>
              <a:t>Group: </a:t>
            </a:r>
            <a:r>
              <a:rPr spc="-25" dirty="0"/>
              <a:t>Established</a:t>
            </a:r>
            <a:r>
              <a:rPr spc="-15" dirty="0"/>
              <a:t> </a:t>
            </a:r>
            <a:r>
              <a:rPr spc="-25" dirty="0"/>
              <a:t>Internationally</a:t>
            </a:r>
          </a:p>
        </p:txBody>
      </p:sp>
      <p:sp>
        <p:nvSpPr>
          <p:cNvPr id="96" name="object 9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97" name="object 9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w</a:t>
            </a:r>
            <a:r>
              <a:rPr spc="-140" dirty="0"/>
              <a:t> </a:t>
            </a:r>
            <a:r>
              <a:rPr dirty="0"/>
              <a:t>w</a:t>
            </a:r>
            <a:r>
              <a:rPr spc="-135" dirty="0"/>
              <a:t> </a:t>
            </a:r>
            <a:r>
              <a:rPr spc="95" dirty="0"/>
              <a:t>w.group-ipi.</a:t>
            </a:r>
            <a:r>
              <a:rPr spc="-185" dirty="0"/>
              <a:t> </a:t>
            </a:r>
            <a:r>
              <a:rPr spc="70" dirty="0"/>
              <a:t>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41244" y="1433646"/>
            <a:ext cx="14185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algn="ctr">
              <a:lnSpc>
                <a:spcPct val="100000"/>
              </a:lnSpc>
              <a:spcBef>
                <a:spcPts val="100"/>
              </a:spcBef>
            </a:pPr>
            <a:r>
              <a:rPr sz="2400" b="1" spc="190" dirty="0">
                <a:solidFill>
                  <a:srgbClr val="575756"/>
                </a:solidFill>
                <a:latin typeface="Montserrat"/>
                <a:cs typeface="Montserrat"/>
              </a:rPr>
              <a:t>PUMPS</a:t>
            </a:r>
            <a:r>
              <a:rPr sz="2400" b="1" spc="-295" dirty="0">
                <a:solidFill>
                  <a:srgbClr val="575756"/>
                </a:solidFill>
                <a:latin typeface="Montserrat"/>
                <a:cs typeface="Montserrat"/>
              </a:rPr>
              <a:t> </a:t>
            </a:r>
            <a:endParaRPr sz="2400">
              <a:latin typeface="Montserrat"/>
              <a:cs typeface="Montserrat"/>
            </a:endParaRPr>
          </a:p>
          <a:p>
            <a:pPr algn="ctr">
              <a:lnSpc>
                <a:spcPct val="100000"/>
              </a:lnSpc>
            </a:pPr>
            <a:r>
              <a:rPr sz="2400" dirty="0">
                <a:solidFill>
                  <a:srgbClr val="575756"/>
                </a:solidFill>
                <a:latin typeface="Montserrat"/>
                <a:cs typeface="Montserrat"/>
              </a:rPr>
              <a:t>DIVISION</a:t>
            </a:r>
            <a:endParaRPr sz="2400">
              <a:latin typeface="Montserrat"/>
              <a:cs typeface="Montserra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4883" y="2788932"/>
            <a:ext cx="1440000" cy="533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0250" y="2852261"/>
            <a:ext cx="1439999" cy="406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25616" y="2757027"/>
            <a:ext cx="1439999" cy="5969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01322" y="1433646"/>
            <a:ext cx="16865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210" dirty="0">
                <a:solidFill>
                  <a:srgbClr val="575756"/>
                </a:solidFill>
                <a:latin typeface="Montserrat"/>
                <a:cs typeface="Montserrat"/>
              </a:rPr>
              <a:t>FITTINGS</a:t>
            </a:r>
            <a:r>
              <a:rPr sz="2400" b="1" spc="-295" dirty="0">
                <a:solidFill>
                  <a:srgbClr val="575756"/>
                </a:solidFill>
                <a:latin typeface="Montserrat"/>
                <a:cs typeface="Montserrat"/>
              </a:rPr>
              <a:t> </a:t>
            </a:r>
            <a:endParaRPr sz="2400">
              <a:latin typeface="Montserrat"/>
              <a:cs typeface="Montserrat"/>
            </a:endParaRPr>
          </a:p>
          <a:p>
            <a:pPr marR="23495" algn="ctr">
              <a:lnSpc>
                <a:spcPct val="100000"/>
              </a:lnSpc>
            </a:pPr>
            <a:r>
              <a:rPr sz="2400" dirty="0">
                <a:solidFill>
                  <a:srgbClr val="575756"/>
                </a:solidFill>
                <a:latin typeface="Montserrat"/>
                <a:cs typeface="Montserrat"/>
              </a:rPr>
              <a:t>DIVISION</a:t>
            </a:r>
            <a:endParaRPr sz="2400">
              <a:latin typeface="Montserrat"/>
              <a:cs typeface="Montserra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12524" y="2879464"/>
            <a:ext cx="1439999" cy="3520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14752" y="2879465"/>
            <a:ext cx="2221642" cy="3520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160294" y="4147146"/>
            <a:ext cx="14484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75" dirty="0">
                <a:solidFill>
                  <a:srgbClr val="575756"/>
                </a:solidFill>
                <a:latin typeface="Montserrat"/>
                <a:cs typeface="Montserrat"/>
              </a:rPr>
              <a:t>VALVES</a:t>
            </a:r>
            <a:r>
              <a:rPr sz="2400" b="1" spc="-295" dirty="0">
                <a:solidFill>
                  <a:srgbClr val="575756"/>
                </a:solidFill>
                <a:latin typeface="Montserrat"/>
                <a:cs typeface="Montserrat"/>
              </a:rPr>
              <a:t> </a:t>
            </a:r>
            <a:endParaRPr sz="24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575756"/>
                </a:solidFill>
                <a:latin typeface="Montserrat"/>
                <a:cs typeface="Montserrat"/>
              </a:rPr>
              <a:t>DIVISION</a:t>
            </a:r>
            <a:endParaRPr sz="2400">
              <a:latin typeface="Montserrat"/>
              <a:cs typeface="Montserra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1233" y="5577269"/>
            <a:ext cx="1439999" cy="3654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16978" y="5757960"/>
            <a:ext cx="1072327" cy="1804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18612" y="5759202"/>
            <a:ext cx="165531" cy="12014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49303" y="5550009"/>
            <a:ext cx="306705" cy="420370"/>
          </a:xfrm>
          <a:custGeom>
            <a:avLst/>
            <a:gdLst/>
            <a:ahLst/>
            <a:cxnLst/>
            <a:rect l="l" t="t" r="r" b="b"/>
            <a:pathLst>
              <a:path w="306705" h="420370">
                <a:moveTo>
                  <a:pt x="208572" y="127495"/>
                </a:moveTo>
                <a:lnTo>
                  <a:pt x="97561" y="127495"/>
                </a:lnTo>
                <a:lnTo>
                  <a:pt x="58849" y="149859"/>
                </a:lnTo>
                <a:lnTo>
                  <a:pt x="28489" y="182271"/>
                </a:lnTo>
                <a:lnTo>
                  <a:pt x="8668" y="222544"/>
                </a:lnTo>
                <a:lnTo>
                  <a:pt x="1574" y="268490"/>
                </a:lnTo>
                <a:lnTo>
                  <a:pt x="9297" y="316374"/>
                </a:lnTo>
                <a:lnTo>
                  <a:pt x="30801" y="357962"/>
                </a:lnTo>
                <a:lnTo>
                  <a:pt x="63593" y="390757"/>
                </a:lnTo>
                <a:lnTo>
                  <a:pt x="105177" y="412265"/>
                </a:lnTo>
                <a:lnTo>
                  <a:pt x="153060" y="419989"/>
                </a:lnTo>
                <a:lnTo>
                  <a:pt x="200944" y="412265"/>
                </a:lnTo>
                <a:lnTo>
                  <a:pt x="242532" y="390757"/>
                </a:lnTo>
                <a:lnTo>
                  <a:pt x="253699" y="379590"/>
                </a:lnTo>
                <a:lnTo>
                  <a:pt x="152933" y="379590"/>
                </a:lnTo>
                <a:lnTo>
                  <a:pt x="109744" y="370869"/>
                </a:lnTo>
                <a:lnTo>
                  <a:pt x="74474" y="347089"/>
                </a:lnTo>
                <a:lnTo>
                  <a:pt x="50693" y="311819"/>
                </a:lnTo>
                <a:lnTo>
                  <a:pt x="41973" y="268630"/>
                </a:lnTo>
                <a:lnTo>
                  <a:pt x="50693" y="225434"/>
                </a:lnTo>
                <a:lnTo>
                  <a:pt x="74474" y="190160"/>
                </a:lnTo>
                <a:lnTo>
                  <a:pt x="109744" y="166378"/>
                </a:lnTo>
                <a:lnTo>
                  <a:pt x="152933" y="157657"/>
                </a:lnTo>
                <a:lnTo>
                  <a:pt x="254588" y="157657"/>
                </a:lnTo>
                <a:lnTo>
                  <a:pt x="247283" y="149859"/>
                </a:lnTo>
                <a:lnTo>
                  <a:pt x="208572" y="127495"/>
                </a:lnTo>
                <a:close/>
              </a:path>
              <a:path w="306705" h="420370">
                <a:moveTo>
                  <a:pt x="254588" y="157657"/>
                </a:moveTo>
                <a:lnTo>
                  <a:pt x="152933" y="157657"/>
                </a:lnTo>
                <a:lnTo>
                  <a:pt x="196122" y="166378"/>
                </a:lnTo>
                <a:lnTo>
                  <a:pt x="231392" y="190160"/>
                </a:lnTo>
                <a:lnTo>
                  <a:pt x="255172" y="225434"/>
                </a:lnTo>
                <a:lnTo>
                  <a:pt x="263893" y="268630"/>
                </a:lnTo>
                <a:lnTo>
                  <a:pt x="255172" y="311819"/>
                </a:lnTo>
                <a:lnTo>
                  <a:pt x="231392" y="347089"/>
                </a:lnTo>
                <a:lnTo>
                  <a:pt x="196122" y="370869"/>
                </a:lnTo>
                <a:lnTo>
                  <a:pt x="152933" y="379590"/>
                </a:lnTo>
                <a:lnTo>
                  <a:pt x="253699" y="379590"/>
                </a:lnTo>
                <a:lnTo>
                  <a:pt x="275327" y="357962"/>
                </a:lnTo>
                <a:lnTo>
                  <a:pt x="296834" y="316374"/>
                </a:lnTo>
                <a:lnTo>
                  <a:pt x="304558" y="268490"/>
                </a:lnTo>
                <a:lnTo>
                  <a:pt x="297465" y="222544"/>
                </a:lnTo>
                <a:lnTo>
                  <a:pt x="277644" y="182271"/>
                </a:lnTo>
                <a:lnTo>
                  <a:pt x="254588" y="157657"/>
                </a:lnTo>
                <a:close/>
              </a:path>
              <a:path w="306705" h="420370">
                <a:moveTo>
                  <a:pt x="246062" y="98501"/>
                </a:moveTo>
                <a:lnTo>
                  <a:pt x="60071" y="98501"/>
                </a:lnTo>
                <a:lnTo>
                  <a:pt x="60071" y="127495"/>
                </a:lnTo>
                <a:lnTo>
                  <a:pt x="246062" y="127495"/>
                </a:lnTo>
                <a:lnTo>
                  <a:pt x="246062" y="98501"/>
                </a:lnTo>
                <a:close/>
              </a:path>
              <a:path w="306705" h="420370">
                <a:moveTo>
                  <a:pt x="179031" y="44602"/>
                </a:moveTo>
                <a:lnTo>
                  <a:pt x="127355" y="44602"/>
                </a:lnTo>
                <a:lnTo>
                  <a:pt x="127355" y="98501"/>
                </a:lnTo>
                <a:lnTo>
                  <a:pt x="179031" y="98501"/>
                </a:lnTo>
                <a:lnTo>
                  <a:pt x="179031" y="44602"/>
                </a:lnTo>
                <a:close/>
              </a:path>
              <a:path w="306705" h="420370">
                <a:moveTo>
                  <a:pt x="306400" y="12331"/>
                </a:moveTo>
                <a:lnTo>
                  <a:pt x="0" y="12331"/>
                </a:lnTo>
                <a:lnTo>
                  <a:pt x="88" y="44602"/>
                </a:lnTo>
                <a:lnTo>
                  <a:pt x="306400" y="44602"/>
                </a:lnTo>
                <a:lnTo>
                  <a:pt x="306400" y="12331"/>
                </a:lnTo>
                <a:close/>
              </a:path>
              <a:path w="306705" h="420370">
                <a:moveTo>
                  <a:pt x="202247" y="0"/>
                </a:moveTo>
                <a:lnTo>
                  <a:pt x="104228" y="0"/>
                </a:lnTo>
                <a:lnTo>
                  <a:pt x="104228" y="12331"/>
                </a:lnTo>
                <a:lnTo>
                  <a:pt x="202247" y="12331"/>
                </a:lnTo>
                <a:lnTo>
                  <a:pt x="202247" y="0"/>
                </a:lnTo>
                <a:close/>
              </a:path>
            </a:pathLst>
          </a:custGeom>
          <a:solidFill>
            <a:srgbClr val="0C90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57358" y="5549417"/>
            <a:ext cx="1431061" cy="3812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761295" y="4147146"/>
            <a:ext cx="21666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204" dirty="0">
                <a:solidFill>
                  <a:srgbClr val="575756"/>
                </a:solidFill>
                <a:latin typeface="Montserrat"/>
                <a:cs typeface="Montserrat"/>
              </a:rPr>
              <a:t>MACHINING</a:t>
            </a:r>
            <a:r>
              <a:rPr sz="2400" b="1" spc="-295" dirty="0">
                <a:solidFill>
                  <a:srgbClr val="575756"/>
                </a:solidFill>
                <a:latin typeface="Montserrat"/>
                <a:cs typeface="Montserrat"/>
              </a:rPr>
              <a:t> </a:t>
            </a:r>
            <a:endParaRPr sz="2400">
              <a:latin typeface="Montserrat"/>
              <a:cs typeface="Montserrat"/>
            </a:endParaRPr>
          </a:p>
          <a:p>
            <a:pPr marR="22860" algn="ctr">
              <a:lnSpc>
                <a:spcPct val="100000"/>
              </a:lnSpc>
            </a:pPr>
            <a:r>
              <a:rPr sz="2400" dirty="0">
                <a:solidFill>
                  <a:srgbClr val="575756"/>
                </a:solidFill>
                <a:latin typeface="Montserrat"/>
                <a:cs typeface="Montserrat"/>
              </a:rPr>
              <a:t>DIVISION</a:t>
            </a:r>
            <a:endParaRPr sz="2400">
              <a:latin typeface="Montserrat"/>
              <a:cs typeface="Montserra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912523" y="5549409"/>
            <a:ext cx="1439999" cy="4211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05574" y="5603735"/>
            <a:ext cx="1439999" cy="31254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46000" y="1190108"/>
            <a:ext cx="0" cy="5163185"/>
          </a:xfrm>
          <a:custGeom>
            <a:avLst/>
            <a:gdLst/>
            <a:ahLst/>
            <a:cxnLst/>
            <a:rect l="l" t="t" r="r" b="b"/>
            <a:pathLst>
              <a:path h="5163185">
                <a:moveTo>
                  <a:pt x="0" y="0"/>
                </a:moveTo>
                <a:lnTo>
                  <a:pt x="0" y="5162842"/>
                </a:lnTo>
              </a:path>
            </a:pathLst>
          </a:custGeom>
          <a:ln w="12700">
            <a:solidFill>
              <a:srgbClr val="57575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5245" y="3798008"/>
            <a:ext cx="9720580" cy="0"/>
          </a:xfrm>
          <a:custGeom>
            <a:avLst/>
            <a:gdLst/>
            <a:ahLst/>
            <a:cxnLst/>
            <a:rect l="l" t="t" r="r" b="b"/>
            <a:pathLst>
              <a:path w="9720580">
                <a:moveTo>
                  <a:pt x="0" y="0"/>
                </a:moveTo>
                <a:lnTo>
                  <a:pt x="9720529" y="0"/>
                </a:lnTo>
              </a:path>
            </a:pathLst>
          </a:custGeom>
          <a:ln w="12700">
            <a:solidFill>
              <a:srgbClr val="57575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7603380" y="445520"/>
            <a:ext cx="26441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IPI </a:t>
            </a:r>
            <a:r>
              <a:rPr spc="-15" dirty="0"/>
              <a:t>Group: </a:t>
            </a:r>
            <a:r>
              <a:rPr dirty="0"/>
              <a:t>4</a:t>
            </a:r>
            <a:r>
              <a:rPr spc="-20" dirty="0"/>
              <a:t> </a:t>
            </a:r>
            <a:r>
              <a:rPr spc="-15" dirty="0"/>
              <a:t>Divisions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w</a:t>
            </a:r>
            <a:r>
              <a:rPr spc="-140" dirty="0"/>
              <a:t> </a:t>
            </a:r>
            <a:r>
              <a:rPr dirty="0"/>
              <a:t>w</a:t>
            </a:r>
            <a:r>
              <a:rPr spc="-135" dirty="0"/>
              <a:t> </a:t>
            </a:r>
            <a:r>
              <a:rPr spc="95" dirty="0"/>
              <a:t>w.group-ipi.</a:t>
            </a:r>
            <a:r>
              <a:rPr spc="-185" dirty="0"/>
              <a:t> </a:t>
            </a:r>
            <a:r>
              <a:rPr spc="70" dirty="0"/>
              <a:t>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7999" y="1048005"/>
            <a:ext cx="1799999" cy="666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17999" y="1363510"/>
            <a:ext cx="2278791" cy="15188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952765"/>
              </p:ext>
            </p:extLst>
          </p:nvPr>
        </p:nvGraphicFramePr>
        <p:xfrm>
          <a:off x="463550" y="1048002"/>
          <a:ext cx="2142490" cy="18383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2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383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Pollard</a:t>
                      </a:r>
                      <a:endParaRPr sz="800" dirty="0">
                        <a:latin typeface="Montserrat"/>
                        <a:cs typeface="Montserrat"/>
                      </a:endParaRPr>
                    </a:p>
                    <a:p>
                      <a:pPr marR="74612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189 </a:t>
                      </a:r>
                      <a:r>
                        <a:rPr sz="800" spc="-10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Avenue </a:t>
                      </a:r>
                      <a:r>
                        <a:rPr sz="800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de</a:t>
                      </a:r>
                      <a:r>
                        <a:rPr sz="800" spc="-30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00" spc="-5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Copenhague  </a:t>
                      </a:r>
                      <a:r>
                        <a:rPr sz="800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Parc </a:t>
                      </a:r>
                      <a:r>
                        <a:rPr sz="800" spc="-5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d’activités </a:t>
                      </a:r>
                      <a:r>
                        <a:rPr sz="800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de Signes  83870</a:t>
                      </a:r>
                      <a:r>
                        <a:rPr sz="800" spc="-5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00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Signes</a:t>
                      </a:r>
                      <a:endParaRPr sz="800" dirty="0">
                        <a:latin typeface="Montserrat"/>
                        <a:cs typeface="Montserra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FRANCE</a:t>
                      </a:r>
                      <a:endParaRPr sz="800" dirty="0">
                        <a:latin typeface="Montserrat"/>
                        <a:cs typeface="Montserra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+33 (0)4 94 10 19</a:t>
                      </a:r>
                      <a:r>
                        <a:rPr sz="800" spc="-15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00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90</a:t>
                      </a:r>
                      <a:endParaRPr sz="800" dirty="0">
                        <a:latin typeface="Montserrat"/>
                        <a:cs typeface="Montserra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800" spc="-5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  <a:hlinkClick r:id="rId4"/>
                        </a:rPr>
                        <a:t>contact@pompes-pollard.com</a:t>
                      </a:r>
                      <a:endParaRPr sz="800" dirty="0">
                        <a:latin typeface="Montserrat"/>
                        <a:cs typeface="Montserra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800" spc="-5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  <a:hlinkClick r:id="rId5"/>
                        </a:rPr>
                        <a:t>www.pompes-pollard.com</a:t>
                      </a:r>
                      <a:endParaRPr sz="800" dirty="0">
                        <a:latin typeface="Montserrat"/>
                        <a:cs typeface="Montserra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6915600" y="684005"/>
            <a:ext cx="1781999" cy="1781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1595" y="2886358"/>
            <a:ext cx="9720580" cy="0"/>
          </a:xfrm>
          <a:custGeom>
            <a:avLst/>
            <a:gdLst/>
            <a:ahLst/>
            <a:cxnLst/>
            <a:rect l="l" t="t" r="r" b="b"/>
            <a:pathLst>
              <a:path w="9720580">
                <a:moveTo>
                  <a:pt x="0" y="0"/>
                </a:moveTo>
                <a:lnTo>
                  <a:pt x="9720529" y="0"/>
                </a:lnTo>
              </a:path>
            </a:pathLst>
          </a:custGeom>
          <a:ln w="12700">
            <a:solidFill>
              <a:srgbClr val="57575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1595" y="4866359"/>
            <a:ext cx="9720580" cy="0"/>
          </a:xfrm>
          <a:custGeom>
            <a:avLst/>
            <a:gdLst/>
            <a:ahLst/>
            <a:cxnLst/>
            <a:rect l="l" t="t" r="r" b="b"/>
            <a:pathLst>
              <a:path w="9720580">
                <a:moveTo>
                  <a:pt x="0" y="0"/>
                </a:moveTo>
                <a:lnTo>
                  <a:pt x="9720529" y="0"/>
                </a:lnTo>
              </a:path>
            </a:pathLst>
          </a:custGeom>
          <a:ln w="12700">
            <a:solidFill>
              <a:srgbClr val="57575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8000" y="3023209"/>
            <a:ext cx="1799999" cy="5081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928570"/>
              </p:ext>
            </p:extLst>
          </p:nvPr>
        </p:nvGraphicFramePr>
        <p:xfrm>
          <a:off x="463550" y="3023203"/>
          <a:ext cx="2142490" cy="25108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2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108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Barthod</a:t>
                      </a:r>
                      <a:endParaRPr sz="800" dirty="0">
                        <a:latin typeface="Montserrat"/>
                        <a:cs typeface="Montserrat"/>
                      </a:endParaRPr>
                    </a:p>
                    <a:p>
                      <a:pPr marR="1029969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00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5 </a:t>
                      </a:r>
                      <a:r>
                        <a:rPr sz="800" spc="-10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Avenue </a:t>
                      </a:r>
                      <a:r>
                        <a:rPr sz="800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Lionel</a:t>
                      </a:r>
                      <a:r>
                        <a:rPr sz="800" spc="-45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00" spc="-20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Terray  </a:t>
                      </a:r>
                      <a:r>
                        <a:rPr sz="800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69330 </a:t>
                      </a:r>
                      <a:r>
                        <a:rPr sz="800" spc="-5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Meyzieu  </a:t>
                      </a:r>
                      <a:r>
                        <a:rPr sz="800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FRANCE</a:t>
                      </a:r>
                      <a:endParaRPr sz="800" dirty="0">
                        <a:latin typeface="Montserrat"/>
                        <a:cs typeface="Montserra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T +33 (0)4 72 97 07</a:t>
                      </a:r>
                      <a:r>
                        <a:rPr sz="800" spc="-15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00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10</a:t>
                      </a:r>
                      <a:endParaRPr sz="800" dirty="0">
                        <a:latin typeface="Montserrat"/>
                        <a:cs typeface="Montserra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800" spc="-5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  <a:hlinkClick r:id="rId8"/>
                        </a:rPr>
                        <a:t>contact@barthod-pompes.com</a:t>
                      </a:r>
                      <a:endParaRPr sz="800" dirty="0">
                        <a:latin typeface="Montserrat"/>
                        <a:cs typeface="Montserra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00" spc="-5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  <a:hlinkClick r:id="rId9"/>
                        </a:rPr>
                        <a:t>www.barthod-pompes.com</a:t>
                      </a:r>
                      <a:endParaRPr sz="800" dirty="0">
                        <a:latin typeface="Montserrat"/>
                        <a:cs typeface="Montserra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7095600" y="2972396"/>
            <a:ext cx="3139190" cy="17952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8000" y="4998405"/>
            <a:ext cx="1800000" cy="74619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784347"/>
              </p:ext>
            </p:extLst>
          </p:nvPr>
        </p:nvGraphicFramePr>
        <p:xfrm>
          <a:off x="381000" y="4998403"/>
          <a:ext cx="2225040" cy="1516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5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860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7620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800" b="1" spc="-5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Hydro-France</a:t>
                      </a:r>
                      <a:endParaRPr sz="800" dirty="0">
                        <a:latin typeface="Montserrat"/>
                        <a:cs typeface="Montserrat"/>
                      </a:endParaRPr>
                    </a:p>
                    <a:p>
                      <a:pPr marL="76200" marR="111252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12 </a:t>
                      </a:r>
                      <a:r>
                        <a:rPr sz="800" spc="-5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route </a:t>
                      </a:r>
                      <a:r>
                        <a:rPr sz="800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de</a:t>
                      </a:r>
                      <a:r>
                        <a:rPr sz="800" spc="-75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00" spc="-5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Lembeye  </a:t>
                      </a:r>
                      <a:r>
                        <a:rPr sz="800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64350 </a:t>
                      </a:r>
                      <a:r>
                        <a:rPr sz="800" spc="-5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Peyrelongue  </a:t>
                      </a:r>
                      <a:r>
                        <a:rPr sz="800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FRANCE</a:t>
                      </a:r>
                      <a:endParaRPr sz="800" dirty="0">
                        <a:latin typeface="Montserrat"/>
                        <a:cs typeface="Montserrat"/>
                      </a:endParaRPr>
                    </a:p>
                    <a:p>
                      <a:pPr marL="76200">
                        <a:lnSpc>
                          <a:spcPts val="869"/>
                        </a:lnSpc>
                      </a:pPr>
                      <a:r>
                        <a:rPr sz="800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T +33(0)5 59 68 11</a:t>
                      </a:r>
                      <a:r>
                        <a:rPr sz="800" spc="-15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800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43</a:t>
                      </a:r>
                      <a:endParaRPr sz="800" dirty="0">
                        <a:latin typeface="Montserrat"/>
                        <a:cs typeface="Montserra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7277999" y="4947615"/>
            <a:ext cx="1835888" cy="179519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773510" y="4947615"/>
            <a:ext cx="1461280" cy="179519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44500" y="6434585"/>
            <a:ext cx="1200150" cy="341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9500"/>
              </a:lnSpc>
              <a:spcBef>
                <a:spcPts val="100"/>
              </a:spcBef>
            </a:pPr>
            <a:r>
              <a:rPr sz="800" spc="-20" dirty="0">
                <a:solidFill>
                  <a:srgbClr val="575756"/>
                </a:solidFill>
                <a:latin typeface="Montserrat"/>
                <a:cs typeface="Montserrat"/>
                <a:hlinkClick r:id="rId14"/>
              </a:rPr>
              <a:t>c</a:t>
            </a:r>
            <a:r>
              <a:rPr sz="800" dirty="0">
                <a:solidFill>
                  <a:srgbClr val="575756"/>
                </a:solidFill>
                <a:latin typeface="Montserrat"/>
                <a:cs typeface="Montserrat"/>
                <a:hlinkClick r:id="rId14"/>
              </a:rPr>
              <a:t>ontact@</a:t>
            </a:r>
            <a:r>
              <a:rPr sz="800" spc="-20" dirty="0">
                <a:solidFill>
                  <a:srgbClr val="575756"/>
                </a:solidFill>
                <a:latin typeface="Montserrat"/>
                <a:cs typeface="Montserrat"/>
                <a:hlinkClick r:id="rId14"/>
              </a:rPr>
              <a:t>h</a:t>
            </a:r>
            <a:r>
              <a:rPr sz="800" spc="-15" dirty="0">
                <a:solidFill>
                  <a:srgbClr val="575756"/>
                </a:solidFill>
                <a:latin typeface="Montserrat"/>
                <a:cs typeface="Montserrat"/>
                <a:hlinkClick r:id="rId14"/>
              </a:rPr>
              <a:t>y</a:t>
            </a:r>
            <a:r>
              <a:rPr sz="800" dirty="0">
                <a:solidFill>
                  <a:srgbClr val="575756"/>
                </a:solidFill>
                <a:latin typeface="Montserrat"/>
                <a:cs typeface="Montserrat"/>
                <a:hlinkClick r:id="rId14"/>
              </a:rPr>
              <a:t>dr</a:t>
            </a:r>
            <a:r>
              <a:rPr sz="800" spc="-5" dirty="0">
                <a:solidFill>
                  <a:srgbClr val="575756"/>
                </a:solidFill>
                <a:latin typeface="Montserrat"/>
                <a:cs typeface="Montserrat"/>
                <a:hlinkClick r:id="rId14"/>
              </a:rPr>
              <a:t>o</a:t>
            </a:r>
            <a:r>
              <a:rPr sz="800" dirty="0">
                <a:solidFill>
                  <a:srgbClr val="575756"/>
                </a:solidFill>
                <a:latin typeface="Montserrat"/>
                <a:cs typeface="Montserrat"/>
                <a:hlinkClick r:id="rId14"/>
              </a:rPr>
              <a:t>f</a:t>
            </a:r>
            <a:r>
              <a:rPr sz="800" spc="-20" dirty="0">
                <a:solidFill>
                  <a:srgbClr val="575756"/>
                </a:solidFill>
                <a:latin typeface="Montserrat"/>
                <a:cs typeface="Montserrat"/>
                <a:hlinkClick r:id="rId14"/>
              </a:rPr>
              <a:t>r</a:t>
            </a:r>
            <a:r>
              <a:rPr sz="800" dirty="0">
                <a:solidFill>
                  <a:srgbClr val="575756"/>
                </a:solidFill>
                <a:latin typeface="Montserrat"/>
                <a:cs typeface="Montserrat"/>
                <a:hlinkClick r:id="rId14"/>
              </a:rPr>
              <a:t>an</a:t>
            </a:r>
            <a:r>
              <a:rPr sz="800" spc="-20" dirty="0">
                <a:solidFill>
                  <a:srgbClr val="575756"/>
                </a:solidFill>
                <a:latin typeface="Montserrat"/>
                <a:cs typeface="Montserrat"/>
                <a:hlinkClick r:id="rId14"/>
              </a:rPr>
              <a:t>c</a:t>
            </a:r>
            <a:r>
              <a:rPr sz="800" dirty="0">
                <a:solidFill>
                  <a:srgbClr val="575756"/>
                </a:solidFill>
                <a:latin typeface="Montserrat"/>
                <a:cs typeface="Montserrat"/>
                <a:hlinkClick r:id="rId14"/>
              </a:rPr>
              <a:t>e.fr </a:t>
            </a:r>
            <a:r>
              <a:rPr sz="800" dirty="0">
                <a:solidFill>
                  <a:srgbClr val="575756"/>
                </a:solidFill>
                <a:latin typeface="Montserrat"/>
                <a:cs typeface="Montserrat"/>
              </a:rPr>
              <a:t> </a:t>
            </a:r>
            <a:r>
              <a:rPr sz="800" spc="-10" dirty="0">
                <a:solidFill>
                  <a:srgbClr val="575756"/>
                </a:solidFill>
                <a:latin typeface="Montserrat"/>
                <a:cs typeface="Montserrat"/>
                <a:hlinkClick r:id="rId15"/>
              </a:rPr>
              <a:t>www.hydrofrance.fr</a:t>
            </a:r>
            <a:endParaRPr sz="800">
              <a:latin typeface="Montserrat"/>
              <a:cs typeface="Montserrat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w</a:t>
            </a:r>
            <a:r>
              <a:rPr spc="-140" dirty="0"/>
              <a:t> </a:t>
            </a:r>
            <a:r>
              <a:rPr dirty="0"/>
              <a:t>w</a:t>
            </a:r>
            <a:r>
              <a:rPr spc="-135" dirty="0"/>
              <a:t> </a:t>
            </a:r>
            <a:r>
              <a:rPr spc="95" dirty="0"/>
              <a:t>w.group-ipi.</a:t>
            </a:r>
            <a:r>
              <a:rPr spc="-185" dirty="0"/>
              <a:t> </a:t>
            </a:r>
            <a:r>
              <a:rPr spc="70" dirty="0"/>
              <a:t>com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7053467" y="445520"/>
            <a:ext cx="31940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IPI </a:t>
            </a:r>
            <a:r>
              <a:rPr spc="-15" dirty="0"/>
              <a:t>Group: </a:t>
            </a:r>
            <a:r>
              <a:rPr spc="-25" dirty="0"/>
              <a:t>Pumps</a:t>
            </a:r>
            <a:r>
              <a:rPr dirty="0"/>
              <a:t> </a:t>
            </a:r>
            <a:r>
              <a:rPr spc="-15" dirty="0"/>
              <a:t>Division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2D55A98-7F54-4635-8DC9-C91480F3492F}"/>
              </a:ext>
            </a:extLst>
          </p:cNvPr>
          <p:cNvSpPr/>
          <p:nvPr/>
        </p:nvSpPr>
        <p:spPr>
          <a:xfrm>
            <a:off x="2603667" y="1049435"/>
            <a:ext cx="4112260" cy="1079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Activity </a:t>
            </a:r>
            <a:r>
              <a:rPr lang="en-GB" sz="12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Design and manufacturing of positive displacement pumps and </a:t>
            </a:r>
            <a:r>
              <a:rPr lang="en-GB" sz="1200" dirty="0" err="1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motorpumps</a:t>
            </a:r>
            <a:endParaRPr lang="fr-FR" sz="1200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b="1" dirty="0" err="1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Established</a:t>
            </a:r>
            <a:r>
              <a:rPr lang="fr-FR" sz="120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1941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b="1" dirty="0" err="1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Joined</a:t>
            </a:r>
            <a:r>
              <a:rPr lang="fr-FR" sz="120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the Group </a:t>
            </a:r>
            <a:r>
              <a:rPr lang="fr-FR" sz="12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1997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7E20D95-4D33-475C-83B3-21E32E469AED}"/>
              </a:ext>
            </a:extLst>
          </p:cNvPr>
          <p:cNvSpPr/>
          <p:nvPr/>
        </p:nvSpPr>
        <p:spPr>
          <a:xfrm>
            <a:off x="2603667" y="3225447"/>
            <a:ext cx="4112260" cy="1079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Activity</a:t>
            </a:r>
            <a:r>
              <a:rPr lang="en-GB" sz="12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Design and assembly and distribution of high pressure pumps, </a:t>
            </a:r>
            <a:r>
              <a:rPr lang="en-GB" sz="1200" dirty="0" err="1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motorpumps</a:t>
            </a:r>
            <a:r>
              <a:rPr lang="en-GB" sz="12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washing head and skids</a:t>
            </a:r>
            <a:endParaRPr lang="fr-FR" sz="1200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Established</a:t>
            </a:r>
            <a:r>
              <a:rPr lang="en-GB" sz="12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1929</a:t>
            </a:r>
            <a:endParaRPr lang="fr-FR" sz="1200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Joined the Group </a:t>
            </a:r>
            <a:r>
              <a:rPr lang="en-GB" sz="12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2009</a:t>
            </a:r>
            <a:endParaRPr lang="fr-FR" sz="1200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29EB3A-D15D-41AB-9746-6E77170AAF34}"/>
              </a:ext>
            </a:extLst>
          </p:cNvPr>
          <p:cNvSpPr/>
          <p:nvPr/>
        </p:nvSpPr>
        <p:spPr>
          <a:xfrm>
            <a:off x="2603667" y="5363325"/>
            <a:ext cx="4112260" cy="1079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Activity</a:t>
            </a:r>
            <a:r>
              <a:rPr lang="en-GB" sz="12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Design and manufacturing of high pressure cleaners and car wash stations	</a:t>
            </a:r>
            <a:endParaRPr lang="fr-FR" sz="1200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Established</a:t>
            </a:r>
            <a:r>
              <a:rPr lang="en-GB" sz="12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1981</a:t>
            </a:r>
            <a:endParaRPr lang="fr-FR" sz="1200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Joined the Group </a:t>
            </a:r>
            <a:r>
              <a:rPr lang="en-GB" sz="12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2017</a:t>
            </a:r>
            <a:endParaRPr lang="fr-FR" sz="1200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731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IPI </a:t>
            </a:r>
            <a:r>
              <a:rPr spc="-15" dirty="0"/>
              <a:t>Group: </a:t>
            </a:r>
            <a:r>
              <a:rPr spc="-25" dirty="0"/>
              <a:t>Pumps </a:t>
            </a:r>
            <a:r>
              <a:rPr spc="-15" dirty="0"/>
              <a:t>Division </a:t>
            </a:r>
            <a:r>
              <a:rPr dirty="0"/>
              <a:t>-</a:t>
            </a:r>
            <a:r>
              <a:rPr spc="85" dirty="0"/>
              <a:t> </a:t>
            </a:r>
            <a:r>
              <a:rPr spc="-20" dirty="0"/>
              <a:t>Industries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402808"/>
            <a:ext cx="2736215" cy="485902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0"/>
              </a:spcBef>
              <a:buChar char="•"/>
              <a:tabLst>
                <a:tab pos="240665" algn="l"/>
                <a:tab pos="241300" algn="l"/>
              </a:tabLst>
            </a:pPr>
            <a:r>
              <a:rPr sz="1500" spc="-15" dirty="0">
                <a:latin typeface="Montserrat"/>
                <a:cs typeface="Montserrat"/>
              </a:rPr>
              <a:t>Transport </a:t>
            </a:r>
            <a:r>
              <a:rPr sz="1500" dirty="0">
                <a:latin typeface="Montserrat"/>
                <a:cs typeface="Montserrat"/>
              </a:rPr>
              <a:t>(Diesel </a:t>
            </a:r>
            <a:r>
              <a:rPr sz="1500" spc="-10" dirty="0">
                <a:latin typeface="Montserrat"/>
                <a:cs typeface="Montserrat"/>
              </a:rPr>
              <a:t>transfer)</a:t>
            </a:r>
            <a:endParaRPr sz="1500">
              <a:latin typeface="Montserrat"/>
              <a:cs typeface="Montserrat"/>
            </a:endParaRPr>
          </a:p>
          <a:p>
            <a:pPr marL="241300" indent="-228600">
              <a:lnSpc>
                <a:spcPct val="100000"/>
              </a:lnSpc>
              <a:spcBef>
                <a:spcPts val="850"/>
              </a:spcBef>
              <a:buChar char="•"/>
              <a:tabLst>
                <a:tab pos="240665" algn="l"/>
                <a:tab pos="241300" algn="l"/>
              </a:tabLst>
            </a:pPr>
            <a:r>
              <a:rPr sz="1500" spc="-10" dirty="0">
                <a:latin typeface="Montserrat"/>
                <a:cs typeface="Montserrat"/>
              </a:rPr>
              <a:t>Agricultural</a:t>
            </a:r>
            <a:r>
              <a:rPr sz="1500" spc="-5" dirty="0">
                <a:latin typeface="Montserrat"/>
                <a:cs typeface="Montserrat"/>
              </a:rPr>
              <a:t> </a:t>
            </a:r>
            <a:r>
              <a:rPr sz="1500" dirty="0">
                <a:latin typeface="Montserrat"/>
                <a:cs typeface="Montserrat"/>
              </a:rPr>
              <a:t>machinery</a:t>
            </a:r>
            <a:endParaRPr sz="1500">
              <a:latin typeface="Montserrat"/>
              <a:cs typeface="Montserrat"/>
            </a:endParaRPr>
          </a:p>
          <a:p>
            <a:pPr marL="241300" marR="73660" indent="-228600">
              <a:lnSpc>
                <a:spcPct val="100000"/>
              </a:lnSpc>
              <a:spcBef>
                <a:spcPts val="850"/>
              </a:spcBef>
              <a:buChar char="•"/>
              <a:tabLst>
                <a:tab pos="240665" algn="l"/>
                <a:tab pos="241300" algn="l"/>
              </a:tabLst>
            </a:pPr>
            <a:r>
              <a:rPr sz="1500" spc="-15" dirty="0">
                <a:latin typeface="Montserrat"/>
                <a:cs typeface="Montserrat"/>
              </a:rPr>
              <a:t>Power </a:t>
            </a:r>
            <a:r>
              <a:rPr sz="1500" spc="-5" dirty="0">
                <a:latin typeface="Montserrat"/>
                <a:cs typeface="Montserrat"/>
              </a:rPr>
              <a:t>transmission</a:t>
            </a:r>
            <a:r>
              <a:rPr sz="1500" spc="-45" dirty="0">
                <a:latin typeface="Montserrat"/>
                <a:cs typeface="Montserrat"/>
              </a:rPr>
              <a:t> </a:t>
            </a:r>
            <a:r>
              <a:rPr sz="1500" dirty="0">
                <a:latin typeface="Montserrat"/>
                <a:cs typeface="Montserrat"/>
              </a:rPr>
              <a:t>(wind  </a:t>
            </a:r>
            <a:r>
              <a:rPr sz="1500" spc="-10" dirty="0">
                <a:latin typeface="Montserrat"/>
                <a:cs typeface="Montserrat"/>
              </a:rPr>
              <a:t>power)</a:t>
            </a:r>
            <a:endParaRPr sz="1500">
              <a:latin typeface="Montserrat"/>
              <a:cs typeface="Montserrat"/>
            </a:endParaRPr>
          </a:p>
          <a:p>
            <a:pPr marL="241300" indent="-228600">
              <a:lnSpc>
                <a:spcPct val="100000"/>
              </a:lnSpc>
              <a:spcBef>
                <a:spcPts val="850"/>
              </a:spcBef>
              <a:buChar char="•"/>
              <a:tabLst>
                <a:tab pos="240665" algn="l"/>
                <a:tab pos="241300" algn="l"/>
              </a:tabLst>
            </a:pPr>
            <a:r>
              <a:rPr sz="1500" spc="-10" dirty="0">
                <a:latin typeface="Montserrat"/>
                <a:cs typeface="Montserrat"/>
              </a:rPr>
              <a:t>Railway</a:t>
            </a:r>
            <a:endParaRPr sz="1500">
              <a:latin typeface="Montserrat"/>
              <a:cs typeface="Montserrat"/>
            </a:endParaRPr>
          </a:p>
          <a:p>
            <a:pPr marL="241300" indent="-228600">
              <a:lnSpc>
                <a:spcPct val="100000"/>
              </a:lnSpc>
              <a:spcBef>
                <a:spcPts val="850"/>
              </a:spcBef>
              <a:buChar char="•"/>
              <a:tabLst>
                <a:tab pos="240665" algn="l"/>
                <a:tab pos="241300" algn="l"/>
              </a:tabLst>
            </a:pPr>
            <a:r>
              <a:rPr sz="1500" dirty="0">
                <a:latin typeface="Montserrat"/>
                <a:cs typeface="Montserrat"/>
              </a:rPr>
              <a:t>Nuclear</a:t>
            </a:r>
            <a:endParaRPr sz="1500">
              <a:latin typeface="Montserrat"/>
              <a:cs typeface="Montserrat"/>
            </a:endParaRPr>
          </a:p>
          <a:p>
            <a:pPr marL="241300" indent="-228600">
              <a:lnSpc>
                <a:spcPct val="100000"/>
              </a:lnSpc>
              <a:spcBef>
                <a:spcPts val="850"/>
              </a:spcBef>
              <a:buChar char="•"/>
              <a:tabLst>
                <a:tab pos="240665" algn="l"/>
                <a:tab pos="241300" algn="l"/>
              </a:tabLst>
            </a:pPr>
            <a:r>
              <a:rPr sz="1500" dirty="0">
                <a:latin typeface="Montserrat"/>
                <a:cs typeface="Montserrat"/>
              </a:rPr>
              <a:t>Mining</a:t>
            </a:r>
            <a:endParaRPr sz="1500">
              <a:latin typeface="Montserrat"/>
              <a:cs typeface="Montserrat"/>
            </a:endParaRPr>
          </a:p>
          <a:p>
            <a:pPr marL="241300" indent="-228600">
              <a:lnSpc>
                <a:spcPct val="100000"/>
              </a:lnSpc>
              <a:spcBef>
                <a:spcPts val="850"/>
              </a:spcBef>
              <a:buChar char="•"/>
              <a:tabLst>
                <a:tab pos="240665" algn="l"/>
                <a:tab pos="241300" algn="l"/>
              </a:tabLst>
            </a:pPr>
            <a:r>
              <a:rPr sz="1500" dirty="0">
                <a:latin typeface="Montserrat"/>
                <a:cs typeface="Montserrat"/>
              </a:rPr>
              <a:t>Oil &amp;</a:t>
            </a:r>
            <a:r>
              <a:rPr sz="1500" spc="-15" dirty="0">
                <a:latin typeface="Montserrat"/>
                <a:cs typeface="Montserrat"/>
              </a:rPr>
              <a:t> </a:t>
            </a:r>
            <a:r>
              <a:rPr sz="1500" spc="-5" dirty="0">
                <a:latin typeface="Montserrat"/>
                <a:cs typeface="Montserrat"/>
              </a:rPr>
              <a:t>Petrochemicals</a:t>
            </a:r>
            <a:endParaRPr sz="1500">
              <a:latin typeface="Montserrat"/>
              <a:cs typeface="Montserrat"/>
            </a:endParaRPr>
          </a:p>
          <a:p>
            <a:pPr marL="241300" indent="-228600">
              <a:lnSpc>
                <a:spcPct val="100000"/>
              </a:lnSpc>
              <a:spcBef>
                <a:spcPts val="850"/>
              </a:spcBef>
              <a:buChar char="•"/>
              <a:tabLst>
                <a:tab pos="240665" algn="l"/>
                <a:tab pos="241300" algn="l"/>
              </a:tabLst>
            </a:pPr>
            <a:r>
              <a:rPr sz="1500" spc="-5" dirty="0">
                <a:latin typeface="Montserrat"/>
                <a:cs typeface="Montserrat"/>
              </a:rPr>
              <a:t>Lubrication</a:t>
            </a:r>
            <a:endParaRPr sz="1500">
              <a:latin typeface="Montserrat"/>
              <a:cs typeface="Montserrat"/>
            </a:endParaRPr>
          </a:p>
          <a:p>
            <a:pPr marL="241300" indent="-228600">
              <a:lnSpc>
                <a:spcPct val="100000"/>
              </a:lnSpc>
              <a:spcBef>
                <a:spcPts val="850"/>
              </a:spcBef>
              <a:buChar char="•"/>
              <a:tabLst>
                <a:tab pos="240665" algn="l"/>
                <a:tab pos="241300" algn="l"/>
              </a:tabLst>
            </a:pPr>
            <a:r>
              <a:rPr sz="1500" spc="-25" dirty="0">
                <a:latin typeface="Montserrat"/>
                <a:cs typeface="Montserrat"/>
              </a:rPr>
              <a:t>Textile</a:t>
            </a:r>
            <a:r>
              <a:rPr sz="1500" spc="-5" dirty="0">
                <a:latin typeface="Montserrat"/>
                <a:cs typeface="Montserrat"/>
              </a:rPr>
              <a:t> </a:t>
            </a:r>
            <a:r>
              <a:rPr sz="1500" spc="5" dirty="0">
                <a:latin typeface="Montserrat"/>
                <a:cs typeface="Montserrat"/>
              </a:rPr>
              <a:t>industry</a:t>
            </a:r>
            <a:endParaRPr sz="1500">
              <a:latin typeface="Montserrat"/>
              <a:cs typeface="Montserrat"/>
            </a:endParaRPr>
          </a:p>
          <a:p>
            <a:pPr marL="241300" indent="-228600">
              <a:lnSpc>
                <a:spcPct val="100000"/>
              </a:lnSpc>
              <a:spcBef>
                <a:spcPts val="850"/>
              </a:spcBef>
              <a:buChar char="•"/>
              <a:tabLst>
                <a:tab pos="240665" algn="l"/>
                <a:tab pos="241300" algn="l"/>
              </a:tabLst>
            </a:pPr>
            <a:r>
              <a:rPr sz="1500" dirty="0">
                <a:latin typeface="Montserrat"/>
                <a:cs typeface="Montserrat"/>
              </a:rPr>
              <a:t>Industrial</a:t>
            </a:r>
            <a:r>
              <a:rPr sz="1500" spc="-10" dirty="0">
                <a:latin typeface="Montserrat"/>
                <a:cs typeface="Montserrat"/>
              </a:rPr>
              <a:t> </a:t>
            </a:r>
            <a:r>
              <a:rPr sz="1500" dirty="0">
                <a:latin typeface="Montserrat"/>
                <a:cs typeface="Montserrat"/>
              </a:rPr>
              <a:t>cleaning</a:t>
            </a:r>
            <a:endParaRPr sz="1500">
              <a:latin typeface="Montserrat"/>
              <a:cs typeface="Montserrat"/>
            </a:endParaRPr>
          </a:p>
          <a:p>
            <a:pPr marL="241300" indent="-228600">
              <a:lnSpc>
                <a:spcPct val="100000"/>
              </a:lnSpc>
              <a:spcBef>
                <a:spcPts val="855"/>
              </a:spcBef>
              <a:buChar char="•"/>
              <a:tabLst>
                <a:tab pos="240665" algn="l"/>
                <a:tab pos="241300" algn="l"/>
              </a:tabLst>
            </a:pPr>
            <a:r>
              <a:rPr sz="1500" dirty="0">
                <a:latin typeface="Montserrat"/>
                <a:cs typeface="Montserrat"/>
              </a:rPr>
              <a:t>Building and Public</a:t>
            </a:r>
            <a:r>
              <a:rPr sz="1500" spc="-90" dirty="0">
                <a:latin typeface="Montserrat"/>
                <a:cs typeface="Montserrat"/>
              </a:rPr>
              <a:t> </a:t>
            </a:r>
            <a:r>
              <a:rPr sz="1500" spc="-20" dirty="0">
                <a:latin typeface="Montserrat"/>
                <a:cs typeface="Montserrat"/>
              </a:rPr>
              <a:t>Works</a:t>
            </a:r>
            <a:endParaRPr sz="1500">
              <a:latin typeface="Montserrat"/>
              <a:cs typeface="Montserrat"/>
            </a:endParaRPr>
          </a:p>
          <a:p>
            <a:pPr marL="241300" indent="-228600">
              <a:lnSpc>
                <a:spcPct val="100000"/>
              </a:lnSpc>
              <a:spcBef>
                <a:spcPts val="850"/>
              </a:spcBef>
              <a:buChar char="•"/>
              <a:tabLst>
                <a:tab pos="240665" algn="l"/>
                <a:tab pos="241300" algn="l"/>
              </a:tabLst>
            </a:pPr>
            <a:r>
              <a:rPr sz="1500" spc="-10" dirty="0">
                <a:latin typeface="Montserrat"/>
                <a:cs typeface="Montserrat"/>
              </a:rPr>
              <a:t>Hydraulic </a:t>
            </a:r>
            <a:r>
              <a:rPr sz="1500" dirty="0">
                <a:latin typeface="Montserrat"/>
                <a:cs typeface="Montserrat"/>
              </a:rPr>
              <a:t>engineering</a:t>
            </a:r>
            <a:endParaRPr sz="1500">
              <a:latin typeface="Montserrat"/>
              <a:cs typeface="Montserrat"/>
            </a:endParaRPr>
          </a:p>
          <a:p>
            <a:pPr marL="241300" marR="464184" indent="-228600">
              <a:lnSpc>
                <a:spcPct val="100000"/>
              </a:lnSpc>
              <a:spcBef>
                <a:spcPts val="850"/>
              </a:spcBef>
              <a:buChar char="•"/>
              <a:tabLst>
                <a:tab pos="240665" algn="l"/>
                <a:tab pos="241300" algn="l"/>
              </a:tabLst>
            </a:pPr>
            <a:r>
              <a:rPr sz="1500" dirty="0">
                <a:latin typeface="Montserrat"/>
                <a:cs typeface="Montserrat"/>
              </a:rPr>
              <a:t>Industrial </a:t>
            </a:r>
            <a:r>
              <a:rPr sz="1500" spc="-5" dirty="0">
                <a:latin typeface="Montserrat"/>
                <a:cs typeface="Montserrat"/>
              </a:rPr>
              <a:t>processes</a:t>
            </a:r>
            <a:r>
              <a:rPr sz="1500" spc="-90" dirty="0">
                <a:latin typeface="Montserrat"/>
                <a:cs typeface="Montserrat"/>
              </a:rPr>
              <a:t> </a:t>
            </a:r>
            <a:r>
              <a:rPr sz="1500" dirty="0">
                <a:latin typeface="Montserrat"/>
                <a:cs typeface="Montserrat"/>
              </a:rPr>
              <a:t>&amp;  Machining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76408" y="997204"/>
            <a:ext cx="3139191" cy="1795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76408" y="2972409"/>
            <a:ext cx="3139198" cy="17951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76408" y="4947615"/>
            <a:ext cx="3139198" cy="17951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95591" y="997211"/>
            <a:ext cx="3139198" cy="17951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95599" y="2972409"/>
            <a:ext cx="3139190" cy="17951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95600" y="4947615"/>
            <a:ext cx="3139190" cy="17878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w</a:t>
            </a:r>
            <a:r>
              <a:rPr spc="-140" dirty="0"/>
              <a:t> </a:t>
            </a:r>
            <a:r>
              <a:rPr dirty="0"/>
              <a:t>w</a:t>
            </a:r>
            <a:r>
              <a:rPr spc="-135" dirty="0"/>
              <a:t> </a:t>
            </a:r>
            <a:r>
              <a:rPr spc="95" dirty="0"/>
              <a:t>w.group-ipi.</a:t>
            </a:r>
            <a:r>
              <a:rPr spc="-185" dirty="0"/>
              <a:t> </a:t>
            </a:r>
            <a:r>
              <a:rPr spc="70" dirty="0"/>
              <a:t>com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13705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IPI </a:t>
            </a:r>
            <a:r>
              <a:rPr spc="-15" dirty="0"/>
              <a:t>Group: </a:t>
            </a:r>
            <a:r>
              <a:rPr spc="-25" dirty="0"/>
              <a:t>Pumps </a:t>
            </a:r>
            <a:r>
              <a:rPr spc="-15" dirty="0"/>
              <a:t>Division </a:t>
            </a:r>
            <a:r>
              <a:rPr dirty="0"/>
              <a:t>-</a:t>
            </a:r>
            <a:r>
              <a:rPr spc="40" dirty="0"/>
              <a:t> </a:t>
            </a:r>
            <a:r>
              <a:rPr spc="-20" dirty="0"/>
              <a:t>Clients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118336"/>
              </p:ext>
            </p:extLst>
          </p:nvPr>
        </p:nvGraphicFramePr>
        <p:xfrm>
          <a:off x="556647" y="1280062"/>
          <a:ext cx="9548495" cy="51798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2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5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5048">
                <a:tc>
                  <a:txBody>
                    <a:bodyPr/>
                    <a:lstStyle/>
                    <a:p>
                      <a:pPr marR="91440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200" b="1" spc="-10" dirty="0">
                          <a:latin typeface="Montserrat"/>
                          <a:cs typeface="Montserrat"/>
                        </a:rPr>
                        <a:t>France</a:t>
                      </a:r>
                      <a:endParaRPr sz="1200">
                        <a:latin typeface="Montserrat"/>
                        <a:cs typeface="Montserrat"/>
                      </a:endParaRPr>
                    </a:p>
                  </a:txBody>
                  <a:tcPr marL="0" marR="0" marT="9461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1620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lang="fr-CH" sz="1200" b="1" dirty="0">
                          <a:latin typeface="Montserrat"/>
                          <a:cs typeface="Montserrat"/>
                        </a:rPr>
                        <a:t>Worldwide</a:t>
                      </a:r>
                      <a:endParaRPr sz="1200" dirty="0">
                        <a:latin typeface="Montserrat"/>
                        <a:cs typeface="Montserrat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48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689355" y="1684502"/>
            <a:ext cx="2361867" cy="540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91154" y="1684506"/>
            <a:ext cx="936409" cy="539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67495" y="1684506"/>
            <a:ext cx="1039999" cy="54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4336" y="2383006"/>
            <a:ext cx="917847" cy="540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12111" y="2383006"/>
            <a:ext cx="1773431" cy="539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25470" y="2383006"/>
            <a:ext cx="1517042" cy="539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2590" y="3081506"/>
            <a:ext cx="1294381" cy="5399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76899" y="3081506"/>
            <a:ext cx="1260700" cy="5399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77527" y="3081506"/>
            <a:ext cx="800000" cy="5399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17455" y="3081506"/>
            <a:ext cx="836803" cy="540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3647" y="3780006"/>
            <a:ext cx="651315" cy="5399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14818" y="3780006"/>
            <a:ext cx="1352818" cy="540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07564" y="3780006"/>
            <a:ext cx="624879" cy="5399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72371" y="3780006"/>
            <a:ext cx="1640830" cy="540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71562" y="4478506"/>
            <a:ext cx="1779069" cy="53999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90560" y="4478506"/>
            <a:ext cx="1634727" cy="53999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32286" y="5177006"/>
            <a:ext cx="1542857" cy="5400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15071" y="5177006"/>
            <a:ext cx="1949491" cy="5400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32560" y="5875506"/>
            <a:ext cx="1379334" cy="5400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51826" y="5875506"/>
            <a:ext cx="1512472" cy="53999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58595" y="1684506"/>
            <a:ext cx="539999" cy="53999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38523" y="1684506"/>
            <a:ext cx="1080000" cy="53999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858450" y="1684506"/>
            <a:ext cx="1544692" cy="53999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94548" y="2383006"/>
            <a:ext cx="645365" cy="53999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79841" y="2383006"/>
            <a:ext cx="1338338" cy="5400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58108" y="2383006"/>
            <a:ext cx="1309081" cy="53999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66728" y="3081506"/>
            <a:ext cx="1630188" cy="53999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536853" y="3081506"/>
            <a:ext cx="2158161" cy="54000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82946" y="3780005"/>
            <a:ext cx="623076" cy="53999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45950" y="3780006"/>
            <a:ext cx="938571" cy="53999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224450" y="3780006"/>
            <a:ext cx="1079999" cy="53999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344379" y="3780006"/>
            <a:ext cx="874493" cy="53999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58800" y="3780006"/>
            <a:ext cx="720000" cy="54000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31629" y="4478506"/>
            <a:ext cx="2335154" cy="53999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106712" y="4478506"/>
            <a:ext cx="1723404" cy="54000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98985" y="5177002"/>
            <a:ext cx="810006" cy="54000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728776" y="5177006"/>
            <a:ext cx="3033976" cy="54000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20909" y="5875506"/>
            <a:ext cx="539999" cy="53999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800837" y="5875506"/>
            <a:ext cx="540000" cy="54000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44" name="object 4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w</a:t>
            </a:r>
            <a:r>
              <a:rPr spc="-140" dirty="0"/>
              <a:t> </a:t>
            </a:r>
            <a:r>
              <a:rPr dirty="0"/>
              <a:t>w</a:t>
            </a:r>
            <a:r>
              <a:rPr spc="-135" dirty="0"/>
              <a:t> </a:t>
            </a:r>
            <a:r>
              <a:rPr spc="95" dirty="0"/>
              <a:t>w.group-ipi.</a:t>
            </a:r>
            <a:r>
              <a:rPr spc="-185" dirty="0"/>
              <a:t> </a:t>
            </a:r>
            <a:r>
              <a:rPr spc="70" dirty="0"/>
              <a:t>com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8000" y="1486953"/>
            <a:ext cx="1799999" cy="440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93066" y="2092156"/>
            <a:ext cx="267589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62555" algn="l"/>
              </a:tabLst>
            </a:pPr>
            <a:r>
              <a:rPr sz="1000" b="1" u="sng" dirty="0">
                <a:solidFill>
                  <a:srgbClr val="575756"/>
                </a:solidFill>
                <a:uFill>
                  <a:solidFill>
                    <a:srgbClr val="C6C6C6"/>
                  </a:solidFill>
                </a:uFill>
                <a:latin typeface="Montserrat"/>
                <a:cs typeface="Montserrat"/>
              </a:rPr>
              <a:t> </a:t>
            </a:r>
            <a:endParaRPr sz="1000" dirty="0">
              <a:latin typeface="Montserrat"/>
              <a:cs typeface="Montserrat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992223"/>
              </p:ext>
            </p:extLst>
          </p:nvPr>
        </p:nvGraphicFramePr>
        <p:xfrm>
          <a:off x="381000" y="1386936"/>
          <a:ext cx="2225040" cy="20100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5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10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DMH</a:t>
                      </a:r>
                      <a:r>
                        <a:rPr sz="1000" b="1" spc="-75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France</a:t>
                      </a:r>
                      <a:endParaRPr sz="1000" dirty="0">
                        <a:latin typeface="Montserrat"/>
                        <a:cs typeface="Montserrat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00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6 rue</a:t>
                      </a:r>
                      <a:r>
                        <a:rPr sz="1000" spc="-75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5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Jupiter</a:t>
                      </a:r>
                      <a:endParaRPr sz="1000" dirty="0">
                        <a:latin typeface="Montserrat"/>
                        <a:cs typeface="Montserrat"/>
                      </a:endParaRPr>
                    </a:p>
                    <a:p>
                      <a:pPr marL="127000" marR="1011555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44470</a:t>
                      </a:r>
                      <a:r>
                        <a:rPr sz="1000" spc="-70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5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Carquefou  </a:t>
                      </a:r>
                      <a:r>
                        <a:rPr sz="1000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FRANCE</a:t>
                      </a:r>
                      <a:endParaRPr sz="1000" dirty="0">
                        <a:latin typeface="Montserrat"/>
                        <a:cs typeface="Montserrat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T +33 (0)2 40 25 77</a:t>
                      </a:r>
                      <a:r>
                        <a:rPr sz="1000" spc="-25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27</a:t>
                      </a:r>
                      <a:endParaRPr sz="1000" dirty="0">
                        <a:latin typeface="Montserrat"/>
                        <a:cs typeface="Montserrat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1000" spc="-5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  <a:hlinkClick r:id="rId3"/>
                        </a:rPr>
                        <a:t>contact@dmhfrance.com</a:t>
                      </a:r>
                      <a:endParaRPr sz="1000" dirty="0">
                        <a:latin typeface="Montserrat"/>
                        <a:cs typeface="Montserrat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00" spc="-10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ww.dmhfrance.com</a:t>
                      </a:r>
                      <a:endParaRPr sz="1000" dirty="0">
                        <a:latin typeface="Montserrat"/>
                        <a:cs typeface="Montserra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506914" y="3876357"/>
            <a:ext cx="7213600" cy="0"/>
          </a:xfrm>
          <a:custGeom>
            <a:avLst/>
            <a:gdLst/>
            <a:ahLst/>
            <a:cxnLst/>
            <a:rect l="l" t="t" r="r" b="b"/>
            <a:pathLst>
              <a:path w="7213600">
                <a:moveTo>
                  <a:pt x="0" y="0"/>
                </a:moveTo>
                <a:lnTo>
                  <a:pt x="7213104" y="0"/>
                </a:lnTo>
              </a:path>
            </a:pathLst>
          </a:custGeom>
          <a:ln w="12700">
            <a:solidFill>
              <a:srgbClr val="57575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8849" y="38763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39053" y="38763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7999" y="4450975"/>
            <a:ext cx="1799999" cy="2852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10648"/>
              </p:ext>
            </p:extLst>
          </p:nvPr>
        </p:nvGraphicFramePr>
        <p:xfrm>
          <a:off x="506914" y="3876357"/>
          <a:ext cx="2098675" cy="2605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05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LinkFluid</a:t>
                      </a:r>
                      <a:endParaRPr sz="1000" dirty="0">
                        <a:latin typeface="Montserrat"/>
                        <a:cs typeface="Montserrat"/>
                      </a:endParaRPr>
                    </a:p>
                    <a:p>
                      <a:pPr marL="635" marR="115570" algn="just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00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Unit 37, Hughes industrial park,  422 </a:t>
                      </a:r>
                      <a:r>
                        <a:rPr sz="1000" spc="-10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Oscar </a:t>
                      </a:r>
                      <a:r>
                        <a:rPr sz="1000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Road CNR </a:t>
                      </a:r>
                      <a:r>
                        <a:rPr sz="1000" spc="-5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of </a:t>
                      </a:r>
                      <a:r>
                        <a:rPr sz="1000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Romeo  Street, </a:t>
                      </a:r>
                      <a:r>
                        <a:rPr sz="1000" spc="-5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Boksburg, </a:t>
                      </a:r>
                      <a:r>
                        <a:rPr sz="1000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1459</a:t>
                      </a:r>
                      <a:r>
                        <a:rPr sz="1000" spc="-30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5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Gauteng,  </a:t>
                      </a:r>
                      <a:r>
                        <a:rPr sz="1000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SOUTH</a:t>
                      </a:r>
                      <a:r>
                        <a:rPr sz="1000" spc="-5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 AFRICA</a:t>
                      </a:r>
                      <a:endParaRPr sz="1000" dirty="0">
                        <a:latin typeface="Montserrat"/>
                        <a:cs typeface="Montserrat"/>
                      </a:endParaRPr>
                    </a:p>
                    <a:p>
                      <a:pPr marL="635" algn="just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T +27 (0)11 823</a:t>
                      </a:r>
                      <a:r>
                        <a:rPr sz="1000" spc="-100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</a:rPr>
                        <a:t>1343</a:t>
                      </a:r>
                      <a:endParaRPr sz="1000" dirty="0">
                        <a:latin typeface="Montserrat"/>
                        <a:cs typeface="Montserrat"/>
                      </a:endParaRPr>
                    </a:p>
                    <a:p>
                      <a:pPr marL="635" algn="just">
                        <a:lnSpc>
                          <a:spcPct val="100000"/>
                        </a:lnSpc>
                      </a:pPr>
                      <a:r>
                        <a:rPr sz="1000" spc="-5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  <a:hlinkClick r:id="rId5"/>
                        </a:rPr>
                        <a:t>info@linkfluid.co.za</a:t>
                      </a:r>
                      <a:endParaRPr sz="1000" dirty="0">
                        <a:latin typeface="Montserrat"/>
                        <a:cs typeface="Montserrat"/>
                      </a:endParaRPr>
                    </a:p>
                    <a:p>
                      <a:pPr marL="635" algn="just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00" spc="-5" dirty="0">
                          <a:solidFill>
                            <a:srgbClr val="575756"/>
                          </a:solidFill>
                          <a:latin typeface="Montserrat"/>
                          <a:cs typeface="Montserrat"/>
                          <a:hlinkClick r:id="rId6"/>
                        </a:rPr>
                        <a:t>www.linkfluid.com</a:t>
                      </a:r>
                      <a:endParaRPr sz="1000" dirty="0">
                        <a:latin typeface="Montserrat"/>
                        <a:cs typeface="Montserra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5435993" y="3960012"/>
            <a:ext cx="2309495" cy="2783205"/>
          </a:xfrm>
          <a:custGeom>
            <a:avLst/>
            <a:gdLst/>
            <a:ahLst/>
            <a:cxnLst/>
            <a:rect l="l" t="t" r="r" b="b"/>
            <a:pathLst>
              <a:path w="2309495" h="2783204">
                <a:moveTo>
                  <a:pt x="0" y="2782798"/>
                </a:moveTo>
                <a:lnTo>
                  <a:pt x="2309406" y="2782798"/>
                </a:lnTo>
                <a:lnTo>
                  <a:pt x="2309406" y="0"/>
                </a:lnTo>
                <a:lnTo>
                  <a:pt x="0" y="0"/>
                </a:lnTo>
                <a:lnTo>
                  <a:pt x="0" y="2782798"/>
                </a:lnTo>
                <a:close/>
              </a:path>
            </a:pathLst>
          </a:custGeom>
          <a:solidFill>
            <a:srgbClr val="C6C6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36006" y="4510519"/>
            <a:ext cx="2309393" cy="16817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36006" y="997204"/>
            <a:ext cx="2309393" cy="27827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947811" y="445520"/>
            <a:ext cx="33000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IPI </a:t>
            </a:r>
            <a:r>
              <a:rPr spc="-15" dirty="0"/>
              <a:t>Group: </a:t>
            </a:r>
            <a:r>
              <a:rPr spc="-25" dirty="0"/>
              <a:t>Fittings</a:t>
            </a:r>
            <a:r>
              <a:rPr spc="20" dirty="0"/>
              <a:t> </a:t>
            </a:r>
            <a:r>
              <a:rPr spc="-15" dirty="0"/>
              <a:t>Division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w</a:t>
            </a:r>
            <a:r>
              <a:rPr spc="-140" dirty="0"/>
              <a:t> </a:t>
            </a:r>
            <a:r>
              <a:rPr dirty="0"/>
              <a:t>w</a:t>
            </a:r>
            <a:r>
              <a:rPr spc="-135" dirty="0"/>
              <a:t> </a:t>
            </a:r>
            <a:r>
              <a:rPr spc="95" dirty="0"/>
              <a:t>w.group-ipi.</a:t>
            </a:r>
            <a:r>
              <a:rPr spc="-185" dirty="0"/>
              <a:t> </a:t>
            </a:r>
            <a:r>
              <a:rPr spc="70" dirty="0"/>
              <a:t>com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020698" y="1597066"/>
            <a:ext cx="15259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Montserrat"/>
                <a:cs typeface="Montserrat"/>
              </a:rPr>
              <a:t>PRODUCTS</a:t>
            </a:r>
            <a:r>
              <a:rPr sz="1200" b="1" spc="-75" dirty="0">
                <a:latin typeface="Montserrat"/>
                <a:cs typeface="Montserrat"/>
              </a:rPr>
              <a:t> </a:t>
            </a:r>
            <a:r>
              <a:rPr sz="1200" b="1" dirty="0">
                <a:latin typeface="Montserrat"/>
                <a:cs typeface="Montserrat"/>
              </a:rPr>
              <a:t>RANGE: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44099" y="1887946"/>
            <a:ext cx="1231265" cy="4281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-15" dirty="0">
                <a:latin typeface="Montserrat"/>
                <a:cs typeface="Montserrat"/>
              </a:rPr>
              <a:t>Valves</a:t>
            </a:r>
            <a:endParaRPr sz="1200">
              <a:latin typeface="Montserrat"/>
              <a:cs typeface="Montserrat"/>
            </a:endParaRPr>
          </a:p>
          <a:p>
            <a:pPr marL="241300" indent="-228600">
              <a:lnSpc>
                <a:spcPct val="100000"/>
              </a:lnSpc>
              <a:spcBef>
                <a:spcPts val="850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dirty="0">
                <a:latin typeface="Montserrat"/>
                <a:cs typeface="Montserrat"/>
              </a:rPr>
              <a:t>Hoses</a:t>
            </a:r>
            <a:endParaRPr sz="1200">
              <a:latin typeface="Montserrat"/>
              <a:cs typeface="Montserrat"/>
            </a:endParaRPr>
          </a:p>
          <a:p>
            <a:pPr marL="241300" indent="-228600">
              <a:lnSpc>
                <a:spcPct val="100000"/>
              </a:lnSpc>
              <a:spcBef>
                <a:spcPts val="850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dirty="0">
                <a:latin typeface="Montserrat"/>
                <a:cs typeface="Montserrat"/>
              </a:rPr>
              <a:t>DIN</a:t>
            </a:r>
            <a:r>
              <a:rPr sz="1200" spc="-30" dirty="0">
                <a:latin typeface="Montserrat"/>
                <a:cs typeface="Montserrat"/>
              </a:rPr>
              <a:t> </a:t>
            </a:r>
            <a:r>
              <a:rPr sz="1200" dirty="0">
                <a:latin typeface="Montserrat"/>
                <a:cs typeface="Montserrat"/>
              </a:rPr>
              <a:t>fittings</a:t>
            </a:r>
            <a:endParaRPr sz="1200">
              <a:latin typeface="Montserrat"/>
              <a:cs typeface="Montserrat"/>
            </a:endParaRPr>
          </a:p>
          <a:p>
            <a:pPr marL="241300" indent="-228600">
              <a:lnSpc>
                <a:spcPct val="100000"/>
              </a:lnSpc>
              <a:spcBef>
                <a:spcPts val="850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dirty="0">
                <a:latin typeface="Montserrat"/>
                <a:cs typeface="Montserrat"/>
              </a:rPr>
              <a:t>Clamps</a:t>
            </a:r>
            <a:endParaRPr sz="1200">
              <a:latin typeface="Montserrat"/>
              <a:cs typeface="Montserrat"/>
            </a:endParaRPr>
          </a:p>
          <a:p>
            <a:pPr marL="241300" indent="-228600">
              <a:lnSpc>
                <a:spcPct val="100000"/>
              </a:lnSpc>
              <a:spcBef>
                <a:spcPts val="850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-20" dirty="0">
                <a:latin typeface="Montserrat"/>
                <a:cs typeface="Montserrat"/>
              </a:rPr>
              <a:t>C</a:t>
            </a:r>
            <a:r>
              <a:rPr sz="1200" dirty="0">
                <a:latin typeface="Montserrat"/>
                <a:cs typeface="Montserrat"/>
              </a:rPr>
              <a:t>omponents</a:t>
            </a:r>
            <a:endParaRPr sz="1200">
              <a:latin typeface="Montserrat"/>
              <a:cs typeface="Montserrat"/>
            </a:endParaRPr>
          </a:p>
          <a:p>
            <a:pPr marL="241300" indent="-228600">
              <a:lnSpc>
                <a:spcPct val="100000"/>
              </a:lnSpc>
              <a:spcBef>
                <a:spcPts val="850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dirty="0">
                <a:latin typeface="Montserrat"/>
                <a:cs typeface="Montserrat"/>
              </a:rPr>
              <a:t>Flanges</a:t>
            </a:r>
            <a:endParaRPr sz="1200">
              <a:latin typeface="Montserrat"/>
              <a:cs typeface="Montserrat"/>
            </a:endParaRPr>
          </a:p>
          <a:p>
            <a:pPr marL="241300" indent="-228600">
              <a:lnSpc>
                <a:spcPct val="100000"/>
              </a:lnSpc>
              <a:spcBef>
                <a:spcPts val="850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dirty="0">
                <a:latin typeface="Montserrat"/>
                <a:cs typeface="Montserrat"/>
              </a:rPr>
              <a:t>JIC</a:t>
            </a:r>
            <a:r>
              <a:rPr sz="1200" spc="-25" dirty="0">
                <a:latin typeface="Montserrat"/>
                <a:cs typeface="Montserrat"/>
              </a:rPr>
              <a:t> </a:t>
            </a:r>
            <a:r>
              <a:rPr sz="1200" dirty="0">
                <a:latin typeface="Montserrat"/>
                <a:cs typeface="Montserrat"/>
              </a:rPr>
              <a:t>fittings</a:t>
            </a:r>
            <a:endParaRPr sz="1200">
              <a:latin typeface="Montserrat"/>
              <a:cs typeface="Montserrat"/>
            </a:endParaRPr>
          </a:p>
          <a:p>
            <a:pPr marL="241300" indent="-228600">
              <a:lnSpc>
                <a:spcPct val="100000"/>
              </a:lnSpc>
              <a:spcBef>
                <a:spcPts val="850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dirty="0">
                <a:latin typeface="Montserrat"/>
                <a:cs typeface="Montserrat"/>
              </a:rPr>
              <a:t>Pressure</a:t>
            </a:r>
            <a:endParaRPr sz="1200">
              <a:latin typeface="Montserrat"/>
              <a:cs typeface="Montserrat"/>
            </a:endParaRPr>
          </a:p>
          <a:p>
            <a:pPr marL="241300" indent="-228600">
              <a:lnSpc>
                <a:spcPct val="100000"/>
              </a:lnSpc>
              <a:spcBef>
                <a:spcPts val="850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dirty="0">
                <a:latin typeface="Montserrat"/>
                <a:cs typeface="Montserrat"/>
              </a:rPr>
              <a:t>Hose</a:t>
            </a:r>
            <a:r>
              <a:rPr sz="1200" spc="-45" dirty="0">
                <a:latin typeface="Montserrat"/>
                <a:cs typeface="Montserrat"/>
              </a:rPr>
              <a:t> </a:t>
            </a:r>
            <a:r>
              <a:rPr sz="1200" dirty="0">
                <a:latin typeface="Montserrat"/>
                <a:cs typeface="Montserrat"/>
              </a:rPr>
              <a:t>fittings</a:t>
            </a:r>
            <a:endParaRPr sz="1200">
              <a:latin typeface="Montserrat"/>
              <a:cs typeface="Montserrat"/>
            </a:endParaRPr>
          </a:p>
          <a:p>
            <a:pPr marL="241300" indent="-228600">
              <a:lnSpc>
                <a:spcPct val="100000"/>
              </a:lnSpc>
              <a:spcBef>
                <a:spcPts val="850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-5" dirty="0">
                <a:latin typeface="Montserrat"/>
                <a:cs typeface="Montserrat"/>
              </a:rPr>
              <a:t>Protection</a:t>
            </a:r>
            <a:endParaRPr sz="1200">
              <a:latin typeface="Montserrat"/>
              <a:cs typeface="Montserrat"/>
            </a:endParaRPr>
          </a:p>
          <a:p>
            <a:pPr marL="241300" indent="-228600">
              <a:lnSpc>
                <a:spcPct val="100000"/>
              </a:lnSpc>
              <a:spcBef>
                <a:spcPts val="850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dirty="0">
                <a:latin typeface="Montserrat"/>
                <a:cs typeface="Montserrat"/>
              </a:rPr>
              <a:t>ORFS</a:t>
            </a:r>
            <a:r>
              <a:rPr sz="1200" spc="-35" dirty="0">
                <a:latin typeface="Montserrat"/>
                <a:cs typeface="Montserrat"/>
              </a:rPr>
              <a:t> </a:t>
            </a:r>
            <a:r>
              <a:rPr sz="1200" dirty="0">
                <a:latin typeface="Montserrat"/>
                <a:cs typeface="Montserrat"/>
              </a:rPr>
              <a:t>fitting</a:t>
            </a:r>
            <a:endParaRPr sz="1200">
              <a:latin typeface="Montserrat"/>
              <a:cs typeface="Montserrat"/>
            </a:endParaRPr>
          </a:p>
          <a:p>
            <a:pPr marL="241300" indent="-228600">
              <a:lnSpc>
                <a:spcPct val="100000"/>
              </a:lnSpc>
              <a:spcBef>
                <a:spcPts val="855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dirty="0">
                <a:latin typeface="Montserrat"/>
                <a:cs typeface="Montserrat"/>
              </a:rPr>
              <a:t>Cleaning</a:t>
            </a:r>
            <a:endParaRPr sz="1200">
              <a:latin typeface="Montserrat"/>
              <a:cs typeface="Montserrat"/>
            </a:endParaRPr>
          </a:p>
          <a:p>
            <a:pPr marL="241300" indent="-228600">
              <a:lnSpc>
                <a:spcPct val="100000"/>
              </a:lnSpc>
              <a:spcBef>
                <a:spcPts val="850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dirty="0">
                <a:latin typeface="Montserrat"/>
                <a:cs typeface="Montserrat"/>
              </a:rPr>
              <a:t>GAZ</a:t>
            </a:r>
            <a:r>
              <a:rPr sz="1200" spc="-100" dirty="0">
                <a:latin typeface="Montserrat"/>
                <a:cs typeface="Montserrat"/>
              </a:rPr>
              <a:t> </a:t>
            </a:r>
            <a:r>
              <a:rPr sz="1200" dirty="0">
                <a:latin typeface="Montserrat"/>
                <a:cs typeface="Montserrat"/>
              </a:rPr>
              <a:t>fittings</a:t>
            </a:r>
            <a:endParaRPr sz="1200">
              <a:latin typeface="Montserrat"/>
              <a:cs typeface="Montserrat"/>
            </a:endParaRPr>
          </a:p>
          <a:p>
            <a:pPr marL="241300" indent="-228600">
              <a:lnSpc>
                <a:spcPct val="100000"/>
              </a:lnSpc>
              <a:spcBef>
                <a:spcPts val="850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dirty="0">
                <a:latin typeface="Montserrat"/>
                <a:cs typeface="Montserrat"/>
              </a:rPr>
              <a:t>BSPP</a:t>
            </a:r>
            <a:r>
              <a:rPr sz="1200" spc="-100" dirty="0">
                <a:latin typeface="Montserrat"/>
                <a:cs typeface="Montserrat"/>
              </a:rPr>
              <a:t> </a:t>
            </a:r>
            <a:r>
              <a:rPr sz="1200" dirty="0">
                <a:latin typeface="Montserrat"/>
                <a:cs typeface="Montserrat"/>
              </a:rPr>
              <a:t>fittings</a:t>
            </a:r>
            <a:endParaRPr sz="1200">
              <a:latin typeface="Montserrat"/>
              <a:cs typeface="Montserrat"/>
            </a:endParaRPr>
          </a:p>
          <a:p>
            <a:pPr marL="241300" indent="-228600">
              <a:lnSpc>
                <a:spcPct val="100000"/>
              </a:lnSpc>
              <a:spcBef>
                <a:spcPts val="850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dirty="0">
                <a:latin typeface="Montserrat"/>
                <a:cs typeface="Montserrat"/>
              </a:rPr>
              <a:t>Seals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14EFEF-C227-44ED-AA12-1090DECC0067}"/>
              </a:ext>
            </a:extLst>
          </p:cNvPr>
          <p:cNvSpPr/>
          <p:nvPr/>
        </p:nvSpPr>
        <p:spPr>
          <a:xfrm>
            <a:off x="2606040" y="1589998"/>
            <a:ext cx="2740660" cy="118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Activity </a:t>
            </a:r>
            <a:r>
              <a:rPr lang="en-GB" sz="12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Distribution of hydraulic fittings</a:t>
            </a:r>
            <a:endParaRPr lang="fr-FR" sz="1200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Location</a:t>
            </a:r>
            <a:r>
              <a:rPr lang="en-GB" sz="12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Nantes and Lyon (FRANCE)</a:t>
            </a:r>
            <a:endParaRPr lang="fr-FR" sz="1200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Established </a:t>
            </a:r>
            <a:r>
              <a:rPr lang="en-GB" sz="12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2004</a:t>
            </a:r>
            <a:endParaRPr lang="fr-FR" sz="1200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Joined the Group</a:t>
            </a:r>
            <a:r>
              <a:rPr lang="en-GB" sz="12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2012</a:t>
            </a:r>
            <a:endParaRPr lang="fr-FR" sz="1200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CCC63B-7857-4A2F-ACA7-3218DDA95F52}"/>
              </a:ext>
            </a:extLst>
          </p:cNvPr>
          <p:cNvSpPr/>
          <p:nvPr/>
        </p:nvSpPr>
        <p:spPr>
          <a:xfrm>
            <a:off x="2605588" y="4509031"/>
            <a:ext cx="2741111" cy="1774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Activity</a:t>
            </a:r>
            <a:r>
              <a:rPr lang="en-GB" sz="12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Distribution of hydraulic equipment; Accent on the IPI  Group brands</a:t>
            </a:r>
            <a:endParaRPr lang="fr-FR" sz="1200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Location</a:t>
            </a:r>
            <a:r>
              <a:rPr lang="en-GB" sz="12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South Africa, Switzerland, Germany	</a:t>
            </a:r>
            <a:endParaRPr lang="fr-FR" sz="1200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Established</a:t>
            </a:r>
            <a:r>
              <a:rPr lang="en-GB" sz="12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2014</a:t>
            </a:r>
            <a:endParaRPr lang="fr-FR" sz="1200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Joined the Group </a:t>
            </a:r>
            <a:r>
              <a:rPr lang="en-GB" sz="12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2014</a:t>
            </a:r>
            <a:endParaRPr lang="fr-FR" sz="1200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41151" y="445520"/>
            <a:ext cx="44069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IPI </a:t>
            </a:r>
            <a:r>
              <a:rPr spc="-15" dirty="0"/>
              <a:t>Group: </a:t>
            </a:r>
            <a:r>
              <a:rPr spc="-25" dirty="0"/>
              <a:t>Fittings </a:t>
            </a:r>
            <a:r>
              <a:rPr spc="-15" dirty="0"/>
              <a:t>Division </a:t>
            </a:r>
            <a:r>
              <a:rPr dirty="0"/>
              <a:t>-</a:t>
            </a:r>
            <a:r>
              <a:rPr spc="60" dirty="0"/>
              <a:t> </a:t>
            </a:r>
            <a:r>
              <a:rPr spc="-20" dirty="0"/>
              <a:t>Clients</a:t>
            </a:r>
          </a:p>
        </p:txBody>
      </p:sp>
      <p:sp>
        <p:nvSpPr>
          <p:cNvPr id="3" name="object 3"/>
          <p:cNvSpPr/>
          <p:nvPr/>
        </p:nvSpPr>
        <p:spPr>
          <a:xfrm>
            <a:off x="1498004" y="1732005"/>
            <a:ext cx="1043478" cy="72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36881" y="1732005"/>
            <a:ext cx="1368668" cy="719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00949" y="1732005"/>
            <a:ext cx="2879999" cy="719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76347" y="1732005"/>
            <a:ext cx="2117647" cy="719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49260" y="2621013"/>
            <a:ext cx="1927500" cy="7199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72159" y="2801010"/>
            <a:ext cx="3058407" cy="5399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25969" y="2621013"/>
            <a:ext cx="1416769" cy="7199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98772" y="3510005"/>
            <a:ext cx="1895225" cy="720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89397" y="3510005"/>
            <a:ext cx="2562277" cy="720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47073" y="3510005"/>
            <a:ext cx="2646152" cy="7199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7403" y="4399005"/>
            <a:ext cx="1104000" cy="720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76802" y="4399005"/>
            <a:ext cx="2160914" cy="7199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33116" y="4399005"/>
            <a:ext cx="1792022" cy="720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20536" y="4399005"/>
            <a:ext cx="2994049" cy="71999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51413" y="5288000"/>
            <a:ext cx="1098783" cy="72000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45597" y="5288005"/>
            <a:ext cx="3277085" cy="71999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18086" y="5288005"/>
            <a:ext cx="2422500" cy="7200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w</a:t>
            </a:r>
            <a:r>
              <a:rPr spc="-140" dirty="0"/>
              <a:t> </a:t>
            </a:r>
            <a:r>
              <a:rPr dirty="0"/>
              <a:t>w</a:t>
            </a:r>
            <a:r>
              <a:rPr spc="-135" dirty="0"/>
              <a:t> </a:t>
            </a:r>
            <a:r>
              <a:rPr spc="95" dirty="0"/>
              <a:t>w.group-ipi.</a:t>
            </a:r>
            <a:r>
              <a:rPr spc="-185" dirty="0"/>
              <a:t> </a:t>
            </a:r>
            <a:r>
              <a:rPr spc="70" dirty="0"/>
              <a:t>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1201</Words>
  <Application>Microsoft Office PowerPoint</Application>
  <PresentationFormat>Personnalisé</PresentationFormat>
  <Paragraphs>276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Calibri</vt:lpstr>
      <vt:lpstr>Montserrat</vt:lpstr>
      <vt:lpstr>Sanchez</vt:lpstr>
      <vt:lpstr>Times New Roman</vt:lpstr>
      <vt:lpstr>Office Theme</vt:lpstr>
      <vt:lpstr>IPI GROUP The fluid transfer expert</vt:lpstr>
      <vt:lpstr>IPI Group: Key Figures</vt:lpstr>
      <vt:lpstr>IPI Group: Established Internationally</vt:lpstr>
      <vt:lpstr>IPI Group: 4 Divisions</vt:lpstr>
      <vt:lpstr>IPI Group: Pumps Division</vt:lpstr>
      <vt:lpstr>IPI Group: Pumps Division - Industries</vt:lpstr>
      <vt:lpstr>IPI Group: Pumps Division - Clients</vt:lpstr>
      <vt:lpstr>IPI Group: Fittings Division</vt:lpstr>
      <vt:lpstr>IPI Group: Fittings Division - Clients</vt:lpstr>
      <vt:lpstr>IPI Group: Valves Division</vt:lpstr>
      <vt:lpstr>IPI Group: Valves Division - Industries</vt:lpstr>
      <vt:lpstr>IPI Group: Machining Division</vt:lpstr>
      <vt:lpstr>IPI Group: Machining Division - Products &amp; Industries</vt:lpstr>
      <vt:lpstr>IPI Group: Strenghts</vt:lpstr>
      <vt:lpstr>IPI Group: Sports &amp; Culture Sponsorhips</vt:lpstr>
      <vt:lpstr>IPI Group: 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IPI GROUP The fluid transfer expert</dc:title>
  <dc:creator>Albert Pino</dc:creator>
  <cp:lastModifiedBy>Franck LALLEMAND</cp:lastModifiedBy>
  <cp:revision>8</cp:revision>
  <dcterms:created xsi:type="dcterms:W3CDTF">2018-12-11T07:39:02Z</dcterms:created>
  <dcterms:modified xsi:type="dcterms:W3CDTF">2020-01-30T05:45:03Z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2018-07-06T00:00:00Z</vt:filetime>
  </property>
  <property fmtid="{D5CDD505-2E9C-101B-9397-08002B2CF9AE}" pid="3" name="Creator">
    <vt:lpwstr>Adobe InDesign CC 13.1 (Windows)</vt:lpwstr>
  </property>
  <property fmtid="{D5CDD505-2E9C-101B-9397-08002B2CF9AE}" pid="4" name="LastSaved">
    <vt:filetime>2018-12-11T00:00:00Z</vt:filetime>
  </property>
</Properties>
</file>